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>
        <p:scale>
          <a:sx n="120" d="100"/>
          <a:sy n="120" d="100"/>
        </p:scale>
        <p:origin x="-133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2015-02-26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2015-02-26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n.wessman@swerea.s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heds@kth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8" y="8671"/>
            <a:ext cx="4462264" cy="1470025"/>
          </a:xfrm>
        </p:spPr>
        <p:txBody>
          <a:bodyPr>
            <a:normAutofit/>
          </a:bodyPr>
          <a:lstStyle/>
          <a:p>
            <a:r>
              <a:rPr lang="sv-SE" sz="3500" b="1" dirty="0" err="1" smtClean="0">
                <a:solidFill>
                  <a:srgbClr val="FF00FF"/>
                </a:solidFill>
              </a:rPr>
              <a:t>Spinodalt</a:t>
            </a:r>
            <a:r>
              <a:rPr lang="sv-SE" sz="3500" b="1" dirty="0" smtClean="0">
                <a:solidFill>
                  <a:srgbClr val="FF00FF"/>
                </a:solidFill>
              </a:rPr>
              <a:t> sönderfall i </a:t>
            </a:r>
            <a:r>
              <a:rPr lang="sv-SE" sz="3500" b="1" dirty="0" err="1" smtClean="0">
                <a:solidFill>
                  <a:srgbClr val="FF00FF"/>
                </a:solidFill>
              </a:rPr>
              <a:t>duplexa</a:t>
            </a:r>
            <a:r>
              <a:rPr lang="sv-SE" sz="3500" b="1" dirty="0" smtClean="0">
                <a:solidFill>
                  <a:srgbClr val="FF00FF"/>
                </a:solidFill>
              </a:rPr>
              <a:t> rostfria stål</a:t>
            </a:r>
            <a:endParaRPr lang="sv-SE" sz="3500" b="1" dirty="0">
              <a:solidFill>
                <a:srgbClr val="FF00FF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54" y="720000"/>
            <a:ext cx="4031806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Underrubrik 2"/>
          <p:cNvSpPr>
            <a:spLocks noGrp="1"/>
          </p:cNvSpPr>
          <p:nvPr>
            <p:ph type="subTitle" idx="1"/>
          </p:nvPr>
        </p:nvSpPr>
        <p:spPr>
          <a:xfrm>
            <a:off x="4572000" y="1428354"/>
            <a:ext cx="4464496" cy="3872854"/>
          </a:xfrm>
        </p:spPr>
        <p:txBody>
          <a:bodyPr>
            <a:noAutofit/>
          </a:bodyPr>
          <a:lstStyle/>
          <a:p>
            <a:pPr algn="l"/>
            <a:r>
              <a:rPr lang="sv-SE" sz="2000" b="1" dirty="0" err="1" smtClean="0"/>
              <a:t>Duplexa</a:t>
            </a:r>
            <a:r>
              <a:rPr lang="sv-SE" sz="2000" b="1" dirty="0" smtClean="0"/>
              <a:t> </a:t>
            </a:r>
            <a:r>
              <a:rPr lang="sv-SE" sz="2000" b="1" dirty="0" smtClean="0"/>
              <a:t>rostfria stål försprödas vid längre tids användning över </a:t>
            </a:r>
            <a:r>
              <a:rPr lang="sv-SE" sz="2000" b="1" dirty="0" smtClean="0"/>
              <a:t>250°C</a:t>
            </a:r>
          </a:p>
          <a:p>
            <a:pPr algn="l"/>
            <a:endParaRPr lang="sv-SE" sz="500" i="1" dirty="0" smtClean="0"/>
          </a:p>
          <a:p>
            <a:pPr algn="l"/>
            <a:endParaRPr lang="sv-SE" sz="500" i="1" dirty="0"/>
          </a:p>
          <a:p>
            <a:pPr algn="l"/>
            <a:r>
              <a:rPr lang="sv-SE" sz="1800" b="1" i="1" dirty="0" smtClean="0"/>
              <a:t>Projektets </a:t>
            </a:r>
            <a:r>
              <a:rPr lang="sv-SE" sz="1800" b="1" i="1" dirty="0" smtClean="0"/>
              <a:t>syfte är att: </a:t>
            </a:r>
          </a:p>
          <a:p>
            <a:pPr algn="l"/>
            <a:r>
              <a:rPr lang="sv-SE" sz="1800" i="1" dirty="0" smtClean="0"/>
              <a:t>1. Sammanställa en </a:t>
            </a:r>
            <a:r>
              <a:rPr lang="sv-SE" sz="1800" i="1" dirty="0" err="1" smtClean="0"/>
              <a:t>guideline</a:t>
            </a:r>
            <a:r>
              <a:rPr lang="sv-SE" sz="1800" i="1" dirty="0" smtClean="0"/>
              <a:t> för att underlätta för användare av </a:t>
            </a:r>
            <a:r>
              <a:rPr lang="sv-SE" sz="1800" i="1" dirty="0" smtClean="0"/>
              <a:t>duplex</a:t>
            </a:r>
            <a:endParaRPr lang="sv-SE" sz="1800" i="1" dirty="0" smtClean="0"/>
          </a:p>
          <a:p>
            <a:pPr algn="l"/>
            <a:r>
              <a:rPr lang="sv-SE" sz="1800" i="1" dirty="0" smtClean="0"/>
              <a:t>2. Undersöka möjligheterna att genom värmebehandlingar häva försprödningen.</a:t>
            </a:r>
          </a:p>
          <a:p>
            <a:pPr algn="l"/>
            <a:r>
              <a:rPr lang="sv-SE" sz="1800" i="1" dirty="0" smtClean="0"/>
              <a:t>Till stöd för projektet kommer avancerad metallografi och modellering </a:t>
            </a:r>
            <a:r>
              <a:rPr lang="sv-SE" sz="1800" i="1" dirty="0" smtClean="0"/>
              <a:t>att genomföras</a:t>
            </a:r>
            <a:r>
              <a:rPr lang="sv-SE" sz="1800" i="1" dirty="0" smtClean="0"/>
              <a:t>. </a:t>
            </a:r>
          </a:p>
          <a:p>
            <a:pPr algn="l"/>
            <a:endParaRPr lang="sv-SE" sz="500" dirty="0" smtClean="0"/>
          </a:p>
          <a:p>
            <a:pPr algn="l"/>
            <a:r>
              <a:rPr lang="sv-SE" sz="1800" dirty="0" smtClean="0"/>
              <a:t>Prover </a:t>
            </a:r>
            <a:r>
              <a:rPr lang="sv-SE" sz="1800" dirty="0" smtClean="0"/>
              <a:t>250-350°C &gt;35000h finns tillgängliga.</a:t>
            </a:r>
            <a:endParaRPr lang="sv-SE" sz="1800" i="1" dirty="0"/>
          </a:p>
        </p:txBody>
      </p:sp>
      <p:sp>
        <p:nvSpPr>
          <p:cNvPr id="13" name="textruta 12"/>
          <p:cNvSpPr txBox="1"/>
          <p:nvPr/>
        </p:nvSpPr>
        <p:spPr>
          <a:xfrm>
            <a:off x="180154" y="180000"/>
            <a:ext cx="4391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2507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superduplex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300°C/12000h:</a:t>
            </a:r>
            <a:endParaRPr lang="sv-SE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Blått: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Cr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&gt;27 at-%; Rött: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Cr</a:t>
            </a:r>
            <a:r>
              <a:rPr lang="sv-SE" sz="1400" dirty="0" smtClean="0">
                <a:solidFill>
                  <a:schemeClr val="bg1">
                    <a:lumMod val="50000"/>
                  </a:schemeClr>
                </a:solidFill>
              </a:rPr>
              <a:t>&lt;27 at-% 30x30x30 </a:t>
            </a:r>
            <a:r>
              <a:rPr lang="sv-SE" sz="1400" dirty="0" err="1" smtClean="0">
                <a:solidFill>
                  <a:schemeClr val="bg1">
                    <a:lumMod val="50000"/>
                  </a:schemeClr>
                </a:solidFill>
              </a:rPr>
              <a:t>nm</a:t>
            </a:r>
            <a:endParaRPr lang="sv-SE" sz="1400" baseline="30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Underrubrik 2"/>
          <p:cNvSpPr txBox="1">
            <a:spLocks/>
          </p:cNvSpPr>
          <p:nvPr/>
        </p:nvSpPr>
        <p:spPr>
          <a:xfrm>
            <a:off x="180154" y="5445224"/>
            <a:ext cx="8640960" cy="93610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400" dirty="0" smtClean="0"/>
              <a:t>Sten Wessman</a:t>
            </a:r>
            <a:r>
              <a:rPr lang="sv-SE" sz="2400" dirty="0" smtClean="0"/>
              <a:t>, </a:t>
            </a:r>
            <a:r>
              <a:rPr lang="sv-SE" sz="2400" dirty="0" err="1" smtClean="0"/>
              <a:t>Swerea</a:t>
            </a:r>
            <a:r>
              <a:rPr lang="sv-SE" sz="2400" dirty="0" smtClean="0"/>
              <a:t> KIMAB: </a:t>
            </a:r>
            <a:r>
              <a:rPr lang="sv-SE" sz="2400" dirty="0" smtClean="0">
                <a:hlinkClick r:id="rId3"/>
              </a:rPr>
              <a:t>sten.wessman</a:t>
            </a:r>
            <a:r>
              <a:rPr lang="sv-SE" sz="2400" dirty="0" smtClean="0">
                <a:hlinkClick r:id="rId3"/>
              </a:rPr>
              <a:t>@swerea.se</a:t>
            </a:r>
            <a:endParaRPr lang="sv-SE" sz="2400" dirty="0" smtClean="0"/>
          </a:p>
          <a:p>
            <a:pPr algn="l"/>
            <a:r>
              <a:rPr lang="sv-SE" sz="2400" dirty="0" smtClean="0"/>
              <a:t>Peter Hedström, KTH</a:t>
            </a:r>
            <a:r>
              <a:rPr lang="sv-SE" sz="2400" dirty="0"/>
              <a:t>: </a:t>
            </a:r>
            <a:r>
              <a:rPr lang="sv-SE" sz="2400" dirty="0" smtClean="0">
                <a:hlinkClick r:id="rId4"/>
              </a:rPr>
              <a:t>pheds@kth.se</a:t>
            </a:r>
            <a:endParaRPr lang="sv-SE" sz="2400" dirty="0" smtClean="0"/>
          </a:p>
          <a:p>
            <a:pPr algn="l"/>
            <a:r>
              <a:rPr lang="sv-SE" sz="2400" dirty="0" smtClean="0"/>
              <a:t>Outokumpu </a:t>
            </a:r>
            <a:r>
              <a:rPr lang="sv-SE" sz="2400" dirty="0" smtClean="0"/>
              <a:t>Stainless, </a:t>
            </a:r>
            <a:r>
              <a:rPr lang="sv-SE" sz="2400" dirty="0" smtClean="0"/>
              <a:t>Sandvik Materials </a:t>
            </a:r>
            <a:r>
              <a:rPr lang="sv-SE" sz="2400" dirty="0" err="1" smtClean="0"/>
              <a:t>Technology</a:t>
            </a:r>
            <a:r>
              <a:rPr lang="sv-SE" sz="2400" dirty="0" smtClean="0"/>
              <a:t>, Ringhals, Vattenfall</a:t>
            </a:r>
            <a:r>
              <a:rPr lang="sv-SE" sz="2400" dirty="0" smtClean="0"/>
              <a:t>, </a:t>
            </a:r>
            <a:r>
              <a:rPr lang="sv-SE" sz="2400" dirty="0" smtClean="0"/>
              <a:t>Haldor </a:t>
            </a:r>
            <a:r>
              <a:rPr lang="sv-SE" sz="2400" dirty="0" err="1" smtClean="0"/>
              <a:t>Topsoe</a:t>
            </a:r>
            <a:r>
              <a:rPr lang="sv-SE" sz="2400" dirty="0" smtClean="0"/>
              <a:t>, </a:t>
            </a:r>
            <a:r>
              <a:rPr lang="sv-SE" sz="2400" dirty="0" smtClean="0"/>
              <a:t>KTH</a:t>
            </a:r>
            <a:endParaRPr lang="sv-SE" sz="2400" dirty="0" smtClean="0"/>
          </a:p>
        </p:txBody>
      </p:sp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107504" y="1196752"/>
            <a:ext cx="8928992" cy="532859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400" i="1" dirty="0" smtClean="0"/>
              <a:t>Grundläggande är blandningsluckan i systemet Fe-</a:t>
            </a:r>
            <a:r>
              <a:rPr lang="sv-SE" sz="2400" i="1" dirty="0" err="1" smtClean="0"/>
              <a:t>Cr</a:t>
            </a:r>
            <a:r>
              <a:rPr lang="sv-SE" sz="2400" i="1" dirty="0" smtClean="0"/>
              <a:t> där ferriten sönderfaller i en </a:t>
            </a:r>
            <a:r>
              <a:rPr lang="sv-SE" sz="2400" i="1" dirty="0" err="1" smtClean="0"/>
              <a:t>järnrik</a:t>
            </a:r>
            <a:r>
              <a:rPr lang="sv-SE" sz="2400" i="1" dirty="0" smtClean="0"/>
              <a:t> och en </a:t>
            </a:r>
            <a:r>
              <a:rPr lang="sv-SE" sz="2400" i="1" dirty="0" err="1" smtClean="0"/>
              <a:t>kromrik</a:t>
            </a:r>
            <a:r>
              <a:rPr lang="sv-SE" sz="2400" i="1" dirty="0" smtClean="0"/>
              <a:t> ferrit, vilket försprödar materialet. </a:t>
            </a:r>
          </a:p>
          <a:p>
            <a:r>
              <a:rPr lang="sv-SE" sz="2400" dirty="0" smtClean="0"/>
              <a:t>För att kunna introducera mer höghållfasta och </a:t>
            </a:r>
            <a:r>
              <a:rPr lang="sv-SE" sz="2400" dirty="0" smtClean="0"/>
              <a:t>resurseffektiva </a:t>
            </a:r>
            <a:r>
              <a:rPr lang="sv-SE" sz="2400" dirty="0" err="1" smtClean="0"/>
              <a:t>duplexa</a:t>
            </a:r>
            <a:r>
              <a:rPr lang="sv-SE" sz="2400" dirty="0" smtClean="0"/>
              <a:t> </a:t>
            </a:r>
            <a:r>
              <a:rPr lang="sv-SE" sz="2400" dirty="0" smtClean="0"/>
              <a:t>rostfria stål i industriella applikationer behövs mer kunskap:</a:t>
            </a:r>
          </a:p>
          <a:p>
            <a:r>
              <a:rPr lang="sv-SE" sz="2400" dirty="0" smtClean="0"/>
              <a:t>- Inverkan av industriella förhållanden med varierande temperaturer, belastning och svetsar. </a:t>
            </a:r>
          </a:p>
          <a:p>
            <a:r>
              <a:rPr lang="sv-SE" sz="2400" dirty="0" smtClean="0"/>
              <a:t>- Möjligheterna att genom värmebehandlingar häva/minska inverkan på </a:t>
            </a:r>
            <a:r>
              <a:rPr lang="sv-SE" sz="2400" dirty="0"/>
              <a:t>egenskaperna. </a:t>
            </a:r>
            <a:endParaRPr lang="sv-SE" sz="2400" dirty="0" smtClean="0"/>
          </a:p>
          <a:p>
            <a:r>
              <a:rPr lang="sv-SE" sz="2400" dirty="0" smtClean="0"/>
              <a:t>- </a:t>
            </a:r>
            <a:r>
              <a:rPr lang="sv-SE" sz="2400" dirty="0"/>
              <a:t>Framtagning av en </a:t>
            </a:r>
            <a:r>
              <a:rPr lang="sv-SE" sz="2400" dirty="0" err="1"/>
              <a:t>guideline</a:t>
            </a:r>
            <a:r>
              <a:rPr lang="sv-SE" sz="2400" dirty="0"/>
              <a:t> för </a:t>
            </a:r>
            <a:r>
              <a:rPr lang="sv-SE" sz="2400" dirty="0" smtClean="0"/>
              <a:t>slutanvändare och konstruktörer. </a:t>
            </a:r>
          </a:p>
          <a:p>
            <a:r>
              <a:rPr lang="sv-SE" sz="2400" dirty="0"/>
              <a:t>P</a:t>
            </a:r>
            <a:r>
              <a:rPr lang="sv-SE" sz="2400" dirty="0" smtClean="0"/>
              <a:t>rojektet kommer stödjas av avancerad metallografi med TEM, APT, XRD i kombination med utvärdering av egenskaper och fasfälts-modellering. </a:t>
            </a:r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</a:t>
            </a:r>
            <a:r>
              <a:rPr lang="sv-SE" dirty="0" smtClean="0"/>
              <a:t>…?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i="1" dirty="0" smtClean="0"/>
              <a:t>Beskriv vad du skulle vilja ha ut av konferensen; vad du vill att de övriga deltagarna ska bidra med. Det kan exempelvis vara att…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…engagera samarbetspartners för att utveckla idén till ett färdigt </a:t>
            </a:r>
            <a:r>
              <a:rPr lang="sv-SE" i="1" dirty="0" smtClean="0"/>
              <a:t>projekt </a:t>
            </a:r>
            <a:r>
              <a:rPr lang="sv-SE" b="1" i="1" dirty="0" smtClean="0">
                <a:solidFill>
                  <a:srgbClr val="FF0000"/>
                </a:solidFill>
              </a:rPr>
              <a:t>√</a:t>
            </a:r>
            <a:endParaRPr lang="sv-SE" b="1" i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…bjuda in intresserade till att gå med i ett projekt </a:t>
            </a:r>
            <a:r>
              <a:rPr lang="sv-SE" b="1" i="1" dirty="0" smtClean="0">
                <a:solidFill>
                  <a:srgbClr val="FF0000"/>
                </a:solidFill>
              </a:rPr>
              <a:t>√</a:t>
            </a: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</a:t>
            </a:r>
            <a:r>
              <a:rPr lang="sv-SE" i="1" dirty="0" smtClean="0"/>
              <a:t>hitta en specifik </a:t>
            </a:r>
            <a:r>
              <a:rPr lang="sv-SE" i="1" dirty="0" smtClean="0"/>
              <a:t>kompetens </a:t>
            </a:r>
            <a:r>
              <a:rPr lang="sv-SE" b="1" i="1" dirty="0" smtClean="0">
                <a:solidFill>
                  <a:srgbClr val="FF0000"/>
                </a:solidFill>
              </a:rPr>
              <a:t>√</a:t>
            </a: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</a:t>
            </a:r>
            <a:r>
              <a:rPr lang="sv-SE" i="1" dirty="0" smtClean="0"/>
              <a:t>få svar på en specifik (eller generell) </a:t>
            </a:r>
            <a:r>
              <a:rPr lang="sv-SE" i="1" dirty="0" smtClean="0"/>
              <a:t>fråga </a:t>
            </a:r>
            <a:r>
              <a:rPr lang="sv-SE" b="1" i="1" dirty="0" smtClean="0">
                <a:solidFill>
                  <a:srgbClr val="FF0000"/>
                </a:solidFill>
              </a:rPr>
              <a:t>-</a:t>
            </a: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…få reda på om liknande tankar finns eller arbeten pågår på annat </a:t>
            </a:r>
            <a:r>
              <a:rPr lang="sv-SE" i="1" dirty="0" smtClean="0"/>
              <a:t>håll </a:t>
            </a:r>
            <a:r>
              <a:rPr lang="sv-SE" b="1" i="1" dirty="0" smtClean="0">
                <a:solidFill>
                  <a:srgbClr val="FF0000"/>
                </a:solidFill>
              </a:rPr>
              <a:t>√</a:t>
            </a: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…få veta vilken vinkling på frågeställningen som är mest intressant för </a:t>
            </a:r>
            <a:r>
              <a:rPr lang="sv-SE" i="1" dirty="0" smtClean="0"/>
              <a:t>andra </a:t>
            </a:r>
            <a:r>
              <a:rPr lang="sv-SE" b="1" i="1" dirty="0" smtClean="0">
                <a:solidFill>
                  <a:srgbClr val="FF0000"/>
                </a:solidFill>
              </a:rPr>
              <a:t>√</a:t>
            </a: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/>
              <a:t>o</a:t>
            </a:r>
            <a:r>
              <a:rPr lang="sv-SE" i="1" dirty="0" smtClean="0"/>
              <a:t>sv.</a:t>
            </a:r>
          </a:p>
          <a:p>
            <a:endParaRPr lang="sv-SE" i="1" dirty="0" smtClean="0"/>
          </a:p>
          <a:p>
            <a:r>
              <a:rPr lang="sv-SE" i="1" dirty="0" smtClean="0"/>
              <a:t>Använd kortfattad text och gärna bilder/figurer. </a:t>
            </a:r>
            <a:endParaRPr lang="sv-SE" dirty="0"/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317</Words>
  <Application>Microsoft Office PowerPoint</Application>
  <PresentationFormat>Bildspel på skärmen (4:3)</PresentationFormat>
  <Paragraphs>36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Spinodalt sönderfall i duplexa rostfria stål</vt:lpstr>
      <vt:lpstr>Bakgrund</vt:lpstr>
      <vt:lpstr>VAD JAG VILL IDAG…?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Sten Wessman</cp:lastModifiedBy>
  <cp:revision>72</cp:revision>
  <dcterms:created xsi:type="dcterms:W3CDTF">2014-01-31T07:18:20Z</dcterms:created>
  <dcterms:modified xsi:type="dcterms:W3CDTF">2015-02-26T08:47:57Z</dcterms:modified>
</cp:coreProperties>
</file>