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301" r:id="rId4"/>
    <p:sldId id="293" r:id="rId5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73" autoAdjust="0"/>
    <p:restoredTop sz="94660"/>
  </p:normalViewPr>
  <p:slideViewPr>
    <p:cSldViewPr>
      <p:cViewPr varScale="1">
        <p:scale>
          <a:sx n="79" d="100"/>
          <a:sy n="79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3B8D8-37C6-4628-A619-5148C8DDE1CF}" type="datetimeFigureOut">
              <a:rPr lang="sv-SE" smtClean="0"/>
              <a:pPr/>
              <a:t>2015-03-04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299EB-7799-44B8-9F8C-86DDCCB92374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754761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3B8D8-37C6-4628-A619-5148C8DDE1CF}" type="datetimeFigureOut">
              <a:rPr lang="sv-SE" smtClean="0"/>
              <a:pPr/>
              <a:t>2015-03-04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299EB-7799-44B8-9F8C-86DDCCB92374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76563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3B8D8-37C6-4628-A619-5148C8DDE1CF}" type="datetimeFigureOut">
              <a:rPr lang="sv-SE" smtClean="0"/>
              <a:pPr/>
              <a:t>2015-03-04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299EB-7799-44B8-9F8C-86DDCCB92374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081838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3EF67-6995-4B62-9B5D-AF9E2FA611F7}" type="datetimeFigureOut">
              <a:rPr lang="sv-SE" smtClean="0"/>
              <a:pPr/>
              <a:t>2015-03-04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65CF7-4AC9-40ED-B31C-5C28C4D9A1A5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262594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3EF67-6995-4B62-9B5D-AF9E2FA611F7}" type="datetimeFigureOut">
              <a:rPr lang="sv-SE" smtClean="0"/>
              <a:pPr/>
              <a:t>2015-03-04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65CF7-4AC9-40ED-B31C-5C28C4D9A1A5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771758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3EF67-6995-4B62-9B5D-AF9E2FA611F7}" type="datetimeFigureOut">
              <a:rPr lang="sv-SE" smtClean="0"/>
              <a:pPr/>
              <a:t>2015-03-04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65CF7-4AC9-40ED-B31C-5C28C4D9A1A5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4175688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3EF67-6995-4B62-9B5D-AF9E2FA611F7}" type="datetimeFigureOut">
              <a:rPr lang="sv-SE" smtClean="0"/>
              <a:pPr/>
              <a:t>2015-03-04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65CF7-4AC9-40ED-B31C-5C28C4D9A1A5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544521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3EF67-6995-4B62-9B5D-AF9E2FA611F7}" type="datetimeFigureOut">
              <a:rPr lang="sv-SE" smtClean="0"/>
              <a:pPr/>
              <a:t>2015-03-04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65CF7-4AC9-40ED-B31C-5C28C4D9A1A5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3496243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3EF67-6995-4B62-9B5D-AF9E2FA611F7}" type="datetimeFigureOut">
              <a:rPr lang="sv-SE" smtClean="0"/>
              <a:pPr/>
              <a:t>2015-03-04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65CF7-4AC9-40ED-B31C-5C28C4D9A1A5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0072404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3EF67-6995-4B62-9B5D-AF9E2FA611F7}" type="datetimeFigureOut">
              <a:rPr lang="sv-SE" smtClean="0"/>
              <a:pPr/>
              <a:t>2015-03-04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65CF7-4AC9-40ED-B31C-5C28C4D9A1A5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4185867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3EF67-6995-4B62-9B5D-AF9E2FA611F7}" type="datetimeFigureOut">
              <a:rPr lang="sv-SE" smtClean="0"/>
              <a:pPr/>
              <a:t>2015-03-04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65CF7-4AC9-40ED-B31C-5C28C4D9A1A5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775893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3B8D8-37C6-4628-A619-5148C8DDE1CF}" type="datetimeFigureOut">
              <a:rPr lang="sv-SE" smtClean="0"/>
              <a:pPr/>
              <a:t>2015-03-04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299EB-7799-44B8-9F8C-86DDCCB92374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2574924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3EF67-6995-4B62-9B5D-AF9E2FA611F7}" type="datetimeFigureOut">
              <a:rPr lang="sv-SE" smtClean="0"/>
              <a:pPr/>
              <a:t>2015-03-04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65CF7-4AC9-40ED-B31C-5C28C4D9A1A5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850676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3EF67-6995-4B62-9B5D-AF9E2FA611F7}" type="datetimeFigureOut">
              <a:rPr lang="sv-SE" smtClean="0"/>
              <a:pPr/>
              <a:t>2015-03-04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65CF7-4AC9-40ED-B31C-5C28C4D9A1A5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4082389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3EF67-6995-4B62-9B5D-AF9E2FA611F7}" type="datetimeFigureOut">
              <a:rPr lang="sv-SE" smtClean="0"/>
              <a:pPr/>
              <a:t>2015-03-04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65CF7-4AC9-40ED-B31C-5C28C4D9A1A5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324353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3B8D8-37C6-4628-A619-5148C8DDE1CF}" type="datetimeFigureOut">
              <a:rPr lang="sv-SE" smtClean="0"/>
              <a:pPr/>
              <a:t>2015-03-04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299EB-7799-44B8-9F8C-86DDCCB92374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25495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3B8D8-37C6-4628-A619-5148C8DDE1CF}" type="datetimeFigureOut">
              <a:rPr lang="sv-SE" smtClean="0"/>
              <a:pPr/>
              <a:t>2015-03-04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299EB-7799-44B8-9F8C-86DDCCB92374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358135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3B8D8-37C6-4628-A619-5148C8DDE1CF}" type="datetimeFigureOut">
              <a:rPr lang="sv-SE" smtClean="0"/>
              <a:pPr/>
              <a:t>2015-03-04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299EB-7799-44B8-9F8C-86DDCCB92374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318185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3B8D8-37C6-4628-A619-5148C8DDE1CF}" type="datetimeFigureOut">
              <a:rPr lang="sv-SE" smtClean="0"/>
              <a:pPr/>
              <a:t>2015-03-04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299EB-7799-44B8-9F8C-86DDCCB92374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150098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3B8D8-37C6-4628-A619-5148C8DDE1CF}" type="datetimeFigureOut">
              <a:rPr lang="sv-SE" smtClean="0"/>
              <a:pPr/>
              <a:t>2015-03-04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299EB-7799-44B8-9F8C-86DDCCB92374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867832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3B8D8-37C6-4628-A619-5148C8DDE1CF}" type="datetimeFigureOut">
              <a:rPr lang="sv-SE" smtClean="0"/>
              <a:pPr/>
              <a:t>2015-03-04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299EB-7799-44B8-9F8C-86DDCCB92374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151609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3B8D8-37C6-4628-A619-5148C8DDE1CF}" type="datetimeFigureOut">
              <a:rPr lang="sv-SE" smtClean="0"/>
              <a:pPr/>
              <a:t>2015-03-04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299EB-7799-44B8-9F8C-86DDCCB92374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127106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43B8D8-37C6-4628-A619-5148C8DDE1CF}" type="datetimeFigureOut">
              <a:rPr lang="sv-SE" smtClean="0"/>
              <a:pPr/>
              <a:t>2015-03-04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4299EB-7799-44B8-9F8C-86DDCCB92374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267415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A3EF67-6995-4B62-9B5D-AF9E2FA611F7}" type="datetimeFigureOut">
              <a:rPr lang="sv-SE" smtClean="0"/>
              <a:pPr/>
              <a:t>2015-03-04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465CF7-4AC9-40ED-B31C-5C28C4D9A1A5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554738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hassan@hksenergy.se" TargetMode="External"/><Relationship Id="rId2" Type="http://schemas.openxmlformats.org/officeDocument/2006/relationships/hyperlink" Target="mailto:carl-erik.grip@ltu.se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4572000" y="188640"/>
            <a:ext cx="4572000" cy="1686049"/>
          </a:xfrm>
        </p:spPr>
        <p:txBody>
          <a:bodyPr>
            <a:normAutofit fontScale="90000"/>
          </a:bodyPr>
          <a:lstStyle/>
          <a:p>
            <a:r>
              <a:rPr lang="sv-SE" b="1" dirty="0" smtClean="0">
                <a:solidFill>
                  <a:srgbClr val="FF00FF"/>
                </a:solidFill>
              </a:rPr>
              <a:t>Försörjningsmodell biomassa till stålindustri</a:t>
            </a:r>
            <a:endParaRPr lang="sv-SE" b="1" dirty="0">
              <a:solidFill>
                <a:srgbClr val="FF00FF"/>
              </a:solidFill>
            </a:endParaRP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4679504" y="2132856"/>
            <a:ext cx="4464496" cy="4968552"/>
          </a:xfrm>
        </p:spPr>
        <p:txBody>
          <a:bodyPr>
            <a:normAutofit fontScale="92500" lnSpcReduction="10000"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sv-SE" i="1" dirty="0" smtClean="0"/>
              <a:t>Biomassemodellen i </a:t>
            </a:r>
            <a:r>
              <a:rPr lang="sv-SE" i="1" dirty="0" err="1" smtClean="0"/>
              <a:t>Biodri</a:t>
            </a:r>
            <a:r>
              <a:rPr lang="sv-SE" i="1" dirty="0" smtClean="0"/>
              <a:t>-projektets systemmodell är generell och användbar i sig själv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sv-SE" i="1" dirty="0" smtClean="0"/>
              <a:t>Bryt ut den för separat användning och skapa en modell som fler kan använda</a:t>
            </a:r>
            <a:r>
              <a:rPr lang="sv-SE" dirty="0" smtClean="0"/>
              <a:t> </a:t>
            </a:r>
            <a:endParaRPr lang="sv-SE" dirty="0"/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sv-SE" dirty="0" smtClean="0"/>
          </a:p>
          <a:p>
            <a:pPr lvl="1" algn="l"/>
            <a:r>
              <a:rPr lang="sv-SE" dirty="0"/>
              <a:t>	</a:t>
            </a:r>
          </a:p>
        </p:txBody>
      </p:sp>
      <p:sp>
        <p:nvSpPr>
          <p:cNvPr id="4" name="textruta 3"/>
          <p:cNvSpPr txBox="1"/>
          <p:nvPr/>
        </p:nvSpPr>
        <p:spPr>
          <a:xfrm>
            <a:off x="0" y="0"/>
            <a:ext cx="4283968" cy="36933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endParaRPr lang="sv-SE" dirty="0"/>
          </a:p>
        </p:txBody>
      </p:sp>
      <p:sp>
        <p:nvSpPr>
          <p:cNvPr id="10" name="Underrubrik 2"/>
          <p:cNvSpPr txBox="1">
            <a:spLocks/>
          </p:cNvSpPr>
          <p:nvPr/>
        </p:nvSpPr>
        <p:spPr>
          <a:xfrm>
            <a:off x="0" y="5949280"/>
            <a:ext cx="4070106" cy="720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sv-SE" sz="1800" dirty="0" smtClean="0"/>
              <a:t>C E Grip, 		</a:t>
            </a:r>
            <a:r>
              <a:rPr lang="sv-SE" sz="1800" dirty="0" err="1" smtClean="0">
                <a:hlinkClick r:id="rId2"/>
              </a:rPr>
              <a:t>carl-erik.grip@ltu.se</a:t>
            </a:r>
            <a:endParaRPr lang="sv-SE" sz="1800" dirty="0" smtClean="0"/>
          </a:p>
          <a:p>
            <a:pPr algn="l"/>
            <a:r>
              <a:rPr lang="sv-SE" sz="1800" dirty="0" smtClean="0"/>
              <a:t>Hassan Salman 	</a:t>
            </a:r>
            <a:r>
              <a:rPr lang="sv-SE" sz="1800" dirty="0" err="1" smtClean="0">
                <a:hlinkClick r:id="rId3"/>
              </a:rPr>
              <a:t>hassan@hksenergy.se</a:t>
            </a:r>
            <a:r>
              <a:rPr lang="sv-SE" sz="1800" dirty="0" smtClean="0"/>
              <a:t> </a:t>
            </a:r>
          </a:p>
          <a:p>
            <a:pPr algn="l"/>
            <a:endParaRPr lang="sv-SE" sz="1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03648" y="188640"/>
            <a:ext cx="2664296" cy="2130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5" name="Bevel 7"/>
          <p:cNvSpPr/>
          <p:nvPr/>
        </p:nvSpPr>
        <p:spPr>
          <a:xfrm>
            <a:off x="179512" y="3068960"/>
            <a:ext cx="1911247" cy="1573967"/>
          </a:xfrm>
          <a:prstGeom prst="bevel">
            <a:avLst/>
          </a:prstGeom>
          <a:solidFill>
            <a:schemeClr val="bg1">
              <a:lumMod val="8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2400" dirty="0" err="1" smtClean="0">
                <a:solidFill>
                  <a:schemeClr val="tx1"/>
                </a:solidFill>
              </a:rPr>
              <a:t>Forestry</a:t>
            </a:r>
            <a:endParaRPr lang="sv-SE" sz="2400" dirty="0" smtClean="0">
              <a:solidFill>
                <a:schemeClr val="tx1"/>
              </a:solidFill>
            </a:endParaRPr>
          </a:p>
          <a:p>
            <a:pPr algn="ctr"/>
            <a:r>
              <a:rPr lang="sv-SE" sz="2400" dirty="0" smtClean="0">
                <a:solidFill>
                  <a:schemeClr val="tx1"/>
                </a:solidFill>
              </a:rPr>
              <a:t>with</a:t>
            </a:r>
          </a:p>
          <a:p>
            <a:pPr algn="ctr"/>
            <a:r>
              <a:rPr lang="sv-SE" sz="2400" dirty="0" smtClean="0">
                <a:solidFill>
                  <a:schemeClr val="tx1"/>
                </a:solidFill>
              </a:rPr>
              <a:t>Transport</a:t>
            </a:r>
            <a:endParaRPr lang="sv-SE" sz="2400" dirty="0">
              <a:solidFill>
                <a:schemeClr val="tx1"/>
              </a:solidFill>
            </a:endParaRPr>
          </a:p>
        </p:txBody>
      </p:sp>
      <p:sp>
        <p:nvSpPr>
          <p:cNvPr id="36" name="Ellips 35"/>
          <p:cNvSpPr/>
          <p:nvPr/>
        </p:nvSpPr>
        <p:spPr>
          <a:xfrm>
            <a:off x="1187624" y="692696"/>
            <a:ext cx="1080120" cy="1080120"/>
          </a:xfrm>
          <a:prstGeom prst="ellipse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7" name="Frihandsfigur 36"/>
          <p:cNvSpPr/>
          <p:nvPr/>
        </p:nvSpPr>
        <p:spPr>
          <a:xfrm>
            <a:off x="942975" y="1371600"/>
            <a:ext cx="247650" cy="1666875"/>
          </a:xfrm>
          <a:custGeom>
            <a:avLst/>
            <a:gdLst>
              <a:gd name="connsiteX0" fmla="*/ 247650 w 247650"/>
              <a:gd name="connsiteY0" fmla="*/ 0 h 1666875"/>
              <a:gd name="connsiteX1" fmla="*/ 95250 w 247650"/>
              <a:gd name="connsiteY1" fmla="*/ 180975 h 1666875"/>
              <a:gd name="connsiteX2" fmla="*/ 0 w 247650"/>
              <a:gd name="connsiteY2" fmla="*/ 476250 h 1666875"/>
              <a:gd name="connsiteX3" fmla="*/ 19050 w 247650"/>
              <a:gd name="connsiteY3" fmla="*/ 1666875 h 1666875"/>
              <a:gd name="connsiteX0" fmla="*/ 247650 w 247650"/>
              <a:gd name="connsiteY0" fmla="*/ 0 h 1666875"/>
              <a:gd name="connsiteX1" fmla="*/ 95250 w 247650"/>
              <a:gd name="connsiteY1" fmla="*/ 180975 h 1666875"/>
              <a:gd name="connsiteX2" fmla="*/ 0 w 247650"/>
              <a:gd name="connsiteY2" fmla="*/ 476250 h 1666875"/>
              <a:gd name="connsiteX3" fmla="*/ 19050 w 247650"/>
              <a:gd name="connsiteY3" fmla="*/ 1666875 h 1666875"/>
              <a:gd name="connsiteX0" fmla="*/ 247650 w 247650"/>
              <a:gd name="connsiteY0" fmla="*/ 0 h 1666875"/>
              <a:gd name="connsiteX1" fmla="*/ 95250 w 247650"/>
              <a:gd name="connsiteY1" fmla="*/ 180975 h 1666875"/>
              <a:gd name="connsiteX2" fmla="*/ 0 w 247650"/>
              <a:gd name="connsiteY2" fmla="*/ 476250 h 1666875"/>
              <a:gd name="connsiteX3" fmla="*/ 19050 w 247650"/>
              <a:gd name="connsiteY3" fmla="*/ 1666875 h 16668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7650" h="1666875">
                <a:moveTo>
                  <a:pt x="247650" y="0"/>
                </a:moveTo>
                <a:cubicBezTo>
                  <a:pt x="196850" y="60325"/>
                  <a:pt x="136525" y="101600"/>
                  <a:pt x="95250" y="180975"/>
                </a:cubicBezTo>
                <a:cubicBezTo>
                  <a:pt x="53975" y="260350"/>
                  <a:pt x="12700" y="228600"/>
                  <a:pt x="0" y="476250"/>
                </a:cubicBezTo>
                <a:lnTo>
                  <a:pt x="19050" y="1666875"/>
                </a:lnTo>
              </a:path>
            </a:pathLst>
          </a:custGeom>
          <a:ln w="34925">
            <a:prstDash val="dash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96471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ruta 5"/>
          <p:cNvSpPr txBox="1"/>
          <p:nvPr/>
        </p:nvSpPr>
        <p:spPr>
          <a:xfrm>
            <a:off x="0" y="-180"/>
            <a:ext cx="9144000" cy="369332"/>
          </a:xfrm>
          <a:prstGeom prst="rect">
            <a:avLst/>
          </a:prstGeom>
          <a:solidFill>
            <a:srgbClr val="FF00FF"/>
          </a:solidFill>
          <a:ln>
            <a:solidFill>
              <a:srgbClr val="FF00FF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sv-SE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07504" y="476673"/>
            <a:ext cx="7772400" cy="648072"/>
          </a:xfrm>
        </p:spPr>
        <p:txBody>
          <a:bodyPr>
            <a:normAutofit fontScale="90000"/>
          </a:bodyPr>
          <a:lstStyle/>
          <a:p>
            <a:r>
              <a:rPr lang="sv-SE" dirty="0" smtClean="0"/>
              <a:t>Utveckla tankegången </a:t>
            </a:r>
            <a:endParaRPr lang="sv-SE" dirty="0"/>
          </a:p>
        </p:txBody>
      </p:sp>
      <p:sp>
        <p:nvSpPr>
          <p:cNvPr id="4" name="Underrubrik 2"/>
          <p:cNvSpPr txBox="1">
            <a:spLocks/>
          </p:cNvSpPr>
          <p:nvPr/>
        </p:nvSpPr>
        <p:spPr>
          <a:xfrm>
            <a:off x="0" y="4149080"/>
            <a:ext cx="8928992" cy="201622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 smtClean="0"/>
              <a:t>Komplicerad kedja viktigt att inte tvingas uppfinna hjulet för varje projekt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 smtClean="0"/>
              <a:t>Nomenklatur, prisberäkning mm i branschen är inte kända för alla som skall modellera slutanvändning men är inbyggda i modell. Den kan arbeta med öppna </a:t>
            </a:r>
            <a:r>
              <a:rPr lang="sv-SE" dirty="0"/>
              <a:t>källor </a:t>
            </a:r>
            <a:r>
              <a:rPr lang="sv-SE" dirty="0" smtClean="0"/>
              <a:t>om priser </a:t>
            </a:r>
            <a:r>
              <a:rPr lang="sv-SE" dirty="0"/>
              <a:t>mm är </a:t>
            </a:r>
            <a:r>
              <a:rPr lang="sv-SE" dirty="0" smtClean="0"/>
              <a:t>svårtillgängliga </a:t>
            </a:r>
            <a:r>
              <a:rPr lang="sv-SE" dirty="0"/>
              <a:t>(konkurrens). </a:t>
            </a:r>
            <a:endParaRPr lang="sv-SE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 smtClean="0"/>
              <a:t>Bra om parter i båda ändan på kedjan är med i arbetet och talar om hur det bör bli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sv-SE" dirty="0" smtClean="0"/>
          </a:p>
          <a:p>
            <a:pPr lvl="1"/>
            <a:r>
              <a:rPr lang="sv-SE" dirty="0" smtClean="0"/>
              <a:t>	</a:t>
            </a:r>
            <a:endParaRPr lang="sv-SE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196752"/>
            <a:ext cx="6691710" cy="27711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24935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ruta 5"/>
          <p:cNvSpPr txBox="1"/>
          <p:nvPr/>
        </p:nvSpPr>
        <p:spPr>
          <a:xfrm>
            <a:off x="0" y="-180"/>
            <a:ext cx="9144000" cy="369332"/>
          </a:xfrm>
          <a:prstGeom prst="rect">
            <a:avLst/>
          </a:prstGeom>
          <a:solidFill>
            <a:srgbClr val="FF00FF"/>
          </a:solidFill>
          <a:ln>
            <a:solidFill>
              <a:srgbClr val="FF00FF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sv-SE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07504" y="476673"/>
            <a:ext cx="7772400" cy="648072"/>
          </a:xfrm>
        </p:spPr>
        <p:txBody>
          <a:bodyPr>
            <a:normAutofit fontScale="90000"/>
          </a:bodyPr>
          <a:lstStyle/>
          <a:p>
            <a:r>
              <a:rPr lang="sv-SE" dirty="0" smtClean="0"/>
              <a:t>VAD JAG VILL IDAG….</a:t>
            </a:r>
            <a:endParaRPr lang="sv-SE" dirty="0"/>
          </a:p>
        </p:txBody>
      </p:sp>
      <p:sp>
        <p:nvSpPr>
          <p:cNvPr id="8" name="Underrubrik 2"/>
          <p:cNvSpPr txBox="1">
            <a:spLocks/>
          </p:cNvSpPr>
          <p:nvPr/>
        </p:nvSpPr>
        <p:spPr>
          <a:xfrm>
            <a:off x="107504" y="1412776"/>
            <a:ext cx="8928992" cy="4968552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i="1" dirty="0" smtClean="0"/>
              <a:t>…engagera samarbetspartners </a:t>
            </a:r>
            <a:r>
              <a:rPr lang="sv-SE" i="1" smtClean="0"/>
              <a:t>över </a:t>
            </a:r>
            <a:r>
              <a:rPr lang="sv-SE" i="1" smtClean="0"/>
              <a:t>branschgräns</a:t>
            </a:r>
            <a:endParaRPr lang="sv-SE" i="1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510151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Anpassad formgivning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816</TotalTime>
  <Words>113</Words>
  <Application>Microsoft Office PowerPoint</Application>
  <PresentationFormat>On-screen Show (4:3)</PresentationFormat>
  <Paragraphs>18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Office-tema</vt:lpstr>
      <vt:lpstr>Anpassad formgivning</vt:lpstr>
      <vt:lpstr>Försörjningsmodell biomassa till stålindustri</vt:lpstr>
      <vt:lpstr>Utveckla tankegången </vt:lpstr>
      <vt:lpstr>VAD JAG VILL IDAG….</vt:lpstr>
    </vt:vector>
  </TitlesOfParts>
  <Company>Svenskt Naringsliv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Metalliska material  och samhällsutmaningar</dc:title>
  <dc:creator>Nilson, Gert</dc:creator>
  <cp:lastModifiedBy>Carl-Erik Grip</cp:lastModifiedBy>
  <cp:revision>75</cp:revision>
  <dcterms:created xsi:type="dcterms:W3CDTF">2014-01-31T07:18:20Z</dcterms:created>
  <dcterms:modified xsi:type="dcterms:W3CDTF">2015-03-04T13:20:55Z</dcterms:modified>
</cp:coreProperties>
</file>