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01" r:id="rId4"/>
    <p:sldId id="293" r:id="rId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3" autoAdjust="0"/>
    <p:restoredTop sz="94660"/>
  </p:normalViewPr>
  <p:slideViewPr>
    <p:cSldViewPr>
      <p:cViewPr>
        <p:scale>
          <a:sx n="134" d="100"/>
          <a:sy n="134" d="100"/>
        </p:scale>
        <p:origin x="-100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B8D8-37C6-4628-A619-5148C8DDE1CF}" type="datetimeFigureOut">
              <a:rPr lang="sv-SE" smtClean="0"/>
              <a:t>2015-03-03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99EB-7799-44B8-9F8C-86DDCCB923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5476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B8D8-37C6-4628-A619-5148C8DDE1CF}" type="datetimeFigureOut">
              <a:rPr lang="sv-SE" smtClean="0"/>
              <a:t>2015-03-03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99EB-7799-44B8-9F8C-86DDCCB923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65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B8D8-37C6-4628-A619-5148C8DDE1CF}" type="datetimeFigureOut">
              <a:rPr lang="sv-SE" smtClean="0"/>
              <a:t>2015-03-03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99EB-7799-44B8-9F8C-86DDCCB923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8183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EF67-6995-4B62-9B5D-AF9E2FA611F7}" type="datetimeFigureOut">
              <a:rPr lang="sv-SE" smtClean="0"/>
              <a:t>2015-03-03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5CF7-4AC9-40ED-B31C-5C28C4D9A1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6259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EF67-6995-4B62-9B5D-AF9E2FA611F7}" type="datetimeFigureOut">
              <a:rPr lang="sv-SE" smtClean="0"/>
              <a:t>2015-03-03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5CF7-4AC9-40ED-B31C-5C28C4D9A1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7175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EF67-6995-4B62-9B5D-AF9E2FA611F7}" type="datetimeFigureOut">
              <a:rPr lang="sv-SE" smtClean="0"/>
              <a:t>2015-03-03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5CF7-4AC9-40ED-B31C-5C28C4D9A1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1756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EF67-6995-4B62-9B5D-AF9E2FA611F7}" type="datetimeFigureOut">
              <a:rPr lang="sv-SE" smtClean="0"/>
              <a:t>2015-03-03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5CF7-4AC9-40ED-B31C-5C28C4D9A1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4452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EF67-6995-4B62-9B5D-AF9E2FA611F7}" type="datetimeFigureOut">
              <a:rPr lang="sv-SE" smtClean="0"/>
              <a:t>2015-03-03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5CF7-4AC9-40ED-B31C-5C28C4D9A1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4962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EF67-6995-4B62-9B5D-AF9E2FA611F7}" type="datetimeFigureOut">
              <a:rPr lang="sv-SE" smtClean="0"/>
              <a:t>2015-03-03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5CF7-4AC9-40ED-B31C-5C28C4D9A1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0724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EF67-6995-4B62-9B5D-AF9E2FA611F7}" type="datetimeFigureOut">
              <a:rPr lang="sv-SE" smtClean="0"/>
              <a:t>2015-03-03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5CF7-4AC9-40ED-B31C-5C28C4D9A1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1858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EF67-6995-4B62-9B5D-AF9E2FA611F7}" type="datetimeFigureOut">
              <a:rPr lang="sv-SE" smtClean="0"/>
              <a:t>2015-03-03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5CF7-4AC9-40ED-B31C-5C28C4D9A1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758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B8D8-37C6-4628-A619-5148C8DDE1CF}" type="datetimeFigureOut">
              <a:rPr lang="sv-SE" smtClean="0"/>
              <a:t>2015-03-03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99EB-7799-44B8-9F8C-86DDCCB923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5749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EF67-6995-4B62-9B5D-AF9E2FA611F7}" type="datetimeFigureOut">
              <a:rPr lang="sv-SE" smtClean="0"/>
              <a:t>2015-03-03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5CF7-4AC9-40ED-B31C-5C28C4D9A1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506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EF67-6995-4B62-9B5D-AF9E2FA611F7}" type="datetimeFigureOut">
              <a:rPr lang="sv-SE" smtClean="0"/>
              <a:t>2015-03-03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5CF7-4AC9-40ED-B31C-5C28C4D9A1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823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EF67-6995-4B62-9B5D-AF9E2FA611F7}" type="datetimeFigureOut">
              <a:rPr lang="sv-SE" smtClean="0"/>
              <a:t>2015-03-03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65CF7-4AC9-40ED-B31C-5C28C4D9A1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243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B8D8-37C6-4628-A619-5148C8DDE1CF}" type="datetimeFigureOut">
              <a:rPr lang="sv-SE" smtClean="0"/>
              <a:t>2015-03-03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99EB-7799-44B8-9F8C-86DDCCB923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54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B8D8-37C6-4628-A619-5148C8DDE1CF}" type="datetimeFigureOut">
              <a:rPr lang="sv-SE" smtClean="0"/>
              <a:t>2015-03-03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99EB-7799-44B8-9F8C-86DDCCB923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581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B8D8-37C6-4628-A619-5148C8DDE1CF}" type="datetimeFigureOut">
              <a:rPr lang="sv-SE" smtClean="0"/>
              <a:t>2015-03-03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99EB-7799-44B8-9F8C-86DDCCB923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181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B8D8-37C6-4628-A619-5148C8DDE1CF}" type="datetimeFigureOut">
              <a:rPr lang="sv-SE" smtClean="0"/>
              <a:t>2015-03-03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99EB-7799-44B8-9F8C-86DDCCB923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500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B8D8-37C6-4628-A619-5148C8DDE1CF}" type="datetimeFigureOut">
              <a:rPr lang="sv-SE" smtClean="0"/>
              <a:t>2015-03-03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99EB-7799-44B8-9F8C-86DDCCB923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678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B8D8-37C6-4628-A619-5148C8DDE1CF}" type="datetimeFigureOut">
              <a:rPr lang="sv-SE" smtClean="0"/>
              <a:t>2015-03-03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99EB-7799-44B8-9F8C-86DDCCB923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516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B8D8-37C6-4628-A619-5148C8DDE1CF}" type="datetimeFigureOut">
              <a:rPr lang="sv-SE" smtClean="0"/>
              <a:t>2015-03-03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99EB-7799-44B8-9F8C-86DDCCB923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271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3B8D8-37C6-4628-A619-5148C8DDE1CF}" type="datetimeFigureOut">
              <a:rPr lang="sv-SE" smtClean="0"/>
              <a:t>2015-03-03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299EB-7799-44B8-9F8C-86DDCCB923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674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3EF67-6995-4B62-9B5D-AF9E2FA611F7}" type="datetimeFigureOut">
              <a:rPr lang="sv-SE" smtClean="0"/>
              <a:t>2015-03-03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65CF7-4AC9-40ED-B31C-5C28C4D9A1A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547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44008" y="332656"/>
            <a:ext cx="4462264" cy="1470025"/>
          </a:xfrm>
        </p:spPr>
        <p:txBody>
          <a:bodyPr>
            <a:normAutofit fontScale="90000"/>
          </a:bodyPr>
          <a:lstStyle/>
          <a:p>
            <a:r>
              <a:rPr lang="sv-SE" b="1" dirty="0" err="1" smtClean="0">
                <a:solidFill>
                  <a:srgbClr val="FF00FF"/>
                </a:solidFill>
              </a:rPr>
              <a:t>Development</a:t>
            </a:r>
            <a:r>
              <a:rPr lang="sv-SE" b="1" dirty="0" smtClean="0">
                <a:solidFill>
                  <a:srgbClr val="FF00FF"/>
                </a:solidFill>
              </a:rPr>
              <a:t> </a:t>
            </a:r>
            <a:r>
              <a:rPr lang="sv-SE" b="1" dirty="0" err="1" smtClean="0">
                <a:solidFill>
                  <a:srgbClr val="FF00FF"/>
                </a:solidFill>
              </a:rPr>
              <a:t>of</a:t>
            </a:r>
            <a:r>
              <a:rPr lang="sv-SE" b="1" dirty="0" smtClean="0">
                <a:solidFill>
                  <a:srgbClr val="FF00FF"/>
                </a:solidFill>
              </a:rPr>
              <a:t> </a:t>
            </a:r>
            <a:r>
              <a:rPr lang="sv-SE" b="1" dirty="0" err="1" smtClean="0">
                <a:solidFill>
                  <a:srgbClr val="FF00FF"/>
                </a:solidFill>
              </a:rPr>
              <a:t>High-Entropy</a:t>
            </a:r>
            <a:r>
              <a:rPr lang="sv-SE" b="1" dirty="0" smtClean="0">
                <a:solidFill>
                  <a:srgbClr val="FF00FF"/>
                </a:solidFill>
              </a:rPr>
              <a:t> </a:t>
            </a:r>
            <a:r>
              <a:rPr lang="sv-SE" b="1" dirty="0" err="1" smtClean="0">
                <a:solidFill>
                  <a:srgbClr val="FF00FF"/>
                </a:solidFill>
              </a:rPr>
              <a:t>Alloy</a:t>
            </a:r>
            <a:r>
              <a:rPr lang="sv-SE" b="1" dirty="0" smtClean="0">
                <a:solidFill>
                  <a:srgbClr val="FF00FF"/>
                </a:solidFill>
              </a:rPr>
              <a:t> </a:t>
            </a:r>
            <a:r>
              <a:rPr lang="sv-SE" b="1" dirty="0" err="1" smtClean="0">
                <a:solidFill>
                  <a:srgbClr val="FF00FF"/>
                </a:solidFill>
              </a:rPr>
              <a:t>Coatings</a:t>
            </a:r>
            <a:r>
              <a:rPr lang="sv-SE" b="1" dirty="0">
                <a:solidFill>
                  <a:srgbClr val="FF00FF"/>
                </a:solidFill>
              </a:rPr>
              <a:t> </a:t>
            </a:r>
            <a:r>
              <a:rPr lang="sv-SE" b="1" dirty="0" smtClean="0">
                <a:solidFill>
                  <a:srgbClr val="FF00FF"/>
                </a:solidFill>
              </a:rPr>
              <a:t>(HEAC)</a:t>
            </a:r>
            <a:endParaRPr lang="sv-SE" b="1" dirty="0">
              <a:solidFill>
                <a:srgbClr val="FF00FF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572000" y="2132856"/>
            <a:ext cx="4572000" cy="4536504"/>
          </a:xfrm>
        </p:spPr>
        <p:txBody>
          <a:bodyPr>
            <a:noAutofit/>
          </a:bodyPr>
          <a:lstStyle/>
          <a:p>
            <a:pPr indent="-457200" algn="l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200" b="1" i="1" dirty="0" smtClean="0">
                <a:solidFill>
                  <a:srgbClr val="00B0F0"/>
                </a:solidFill>
              </a:rPr>
              <a:t>Better, cheaper and safer</a:t>
            </a:r>
            <a:r>
              <a:rPr lang="en-US" sz="2200" b="1" dirty="0" smtClean="0"/>
              <a:t> metallic coating materials, using the </a:t>
            </a:r>
            <a:r>
              <a:rPr lang="en-US" sz="2200" b="1" i="1" dirty="0" smtClean="0">
                <a:solidFill>
                  <a:srgbClr val="00B0F0"/>
                </a:solidFill>
              </a:rPr>
              <a:t>novel concept</a:t>
            </a:r>
            <a:r>
              <a:rPr lang="en-US" sz="2200" b="1" dirty="0" smtClean="0">
                <a:solidFill>
                  <a:srgbClr val="00B0F0"/>
                </a:solidFill>
              </a:rPr>
              <a:t> 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>of high-entropy alloying</a:t>
            </a:r>
            <a:r>
              <a:rPr lang="en-US" sz="2200" b="1" dirty="0" smtClean="0"/>
              <a:t>.</a:t>
            </a:r>
          </a:p>
          <a:p>
            <a:pPr indent="-457200" algn="l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200" b="1" dirty="0" smtClean="0"/>
              <a:t>Optimized </a:t>
            </a:r>
            <a:r>
              <a:rPr lang="en-US" sz="2200" b="1" i="1" dirty="0" smtClean="0">
                <a:solidFill>
                  <a:srgbClr val="00B0F0"/>
                </a:solidFill>
              </a:rPr>
              <a:t>hardness</a:t>
            </a:r>
            <a:r>
              <a:rPr lang="en-US" sz="2200" b="1" dirty="0" smtClean="0"/>
              <a:t>, </a:t>
            </a:r>
            <a:r>
              <a:rPr lang="en-US" sz="2200" b="1" i="1" dirty="0" smtClean="0">
                <a:solidFill>
                  <a:srgbClr val="00B0F0"/>
                </a:solidFill>
              </a:rPr>
              <a:t>wear resistance </a:t>
            </a:r>
            <a:r>
              <a:rPr lang="en-US" sz="2200" b="1" dirty="0" smtClean="0"/>
              <a:t>and </a:t>
            </a:r>
            <a:r>
              <a:rPr lang="en-US" sz="2200" b="1" i="1" dirty="0" smtClean="0">
                <a:solidFill>
                  <a:srgbClr val="00B0F0"/>
                </a:solidFill>
              </a:rPr>
              <a:t>corrosion resistance</a:t>
            </a:r>
            <a:r>
              <a:rPr lang="en-US" sz="2200" b="1" dirty="0" smtClean="0"/>
              <a:t>, while </a:t>
            </a:r>
            <a:r>
              <a:rPr lang="en-US" sz="2200" b="1" i="1" dirty="0" smtClean="0">
                <a:solidFill>
                  <a:srgbClr val="00B0F0"/>
                </a:solidFill>
              </a:rPr>
              <a:t>lowering materials cost</a:t>
            </a:r>
            <a:r>
              <a:rPr lang="en-US" sz="2200" b="1" dirty="0" smtClean="0"/>
              <a:t> and </a:t>
            </a:r>
            <a:r>
              <a:rPr lang="en-US" sz="2200" b="1" i="1" dirty="0" smtClean="0">
                <a:solidFill>
                  <a:srgbClr val="00B0F0"/>
                </a:solidFill>
              </a:rPr>
              <a:t>removing unsafe elements</a:t>
            </a:r>
          </a:p>
          <a:p>
            <a:pPr indent="-457200" algn="l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2200" b="1" dirty="0" smtClean="0"/>
              <a:t>Contribute to priority areas "</a:t>
            </a:r>
            <a:r>
              <a:rPr lang="en-US" sz="2200" b="1" i="1" dirty="0" err="1" smtClean="0">
                <a:solidFill>
                  <a:srgbClr val="00B0F0"/>
                </a:solidFill>
              </a:rPr>
              <a:t>Utveckla</a:t>
            </a:r>
            <a:r>
              <a:rPr lang="en-US" sz="2200" b="1" i="1" dirty="0" smtClean="0">
                <a:solidFill>
                  <a:srgbClr val="00B0F0"/>
                </a:solidFill>
              </a:rPr>
              <a:t> </a:t>
            </a:r>
            <a:r>
              <a:rPr lang="en-US" sz="2200" b="1" i="1" dirty="0" err="1" smtClean="0">
                <a:solidFill>
                  <a:srgbClr val="00B0F0"/>
                </a:solidFill>
              </a:rPr>
              <a:t>marknadserbjudanden</a:t>
            </a:r>
            <a:r>
              <a:rPr lang="en-US" sz="2200" b="1" dirty="0" smtClean="0"/>
              <a:t>", "</a:t>
            </a:r>
            <a:r>
              <a:rPr lang="en-US" sz="2200" b="1" i="1" dirty="0" err="1" smtClean="0">
                <a:solidFill>
                  <a:srgbClr val="00B0F0"/>
                </a:solidFill>
              </a:rPr>
              <a:t>Öka</a:t>
            </a:r>
            <a:r>
              <a:rPr lang="en-US" sz="2200" b="1" i="1" dirty="0" smtClean="0">
                <a:solidFill>
                  <a:srgbClr val="00B0F0"/>
                </a:solidFill>
              </a:rPr>
              <a:t> </a:t>
            </a:r>
            <a:r>
              <a:rPr lang="en-US" sz="2200" b="1" i="1" dirty="0" err="1" smtClean="0">
                <a:solidFill>
                  <a:srgbClr val="00B0F0"/>
                </a:solidFill>
              </a:rPr>
              <a:t>materialutvecklingstakten</a:t>
            </a:r>
            <a:r>
              <a:rPr lang="en-US" sz="2200" b="1" dirty="0" smtClean="0"/>
              <a:t>", "</a:t>
            </a:r>
            <a:r>
              <a:rPr lang="en-US" sz="2200" b="1" i="1" dirty="0" err="1" smtClean="0">
                <a:solidFill>
                  <a:srgbClr val="00B0F0"/>
                </a:solidFill>
              </a:rPr>
              <a:t>Minska</a:t>
            </a:r>
            <a:r>
              <a:rPr lang="en-US" sz="2200" b="1" i="1" dirty="0" smtClean="0">
                <a:solidFill>
                  <a:srgbClr val="00B0F0"/>
                </a:solidFill>
              </a:rPr>
              <a:t> </a:t>
            </a:r>
            <a:r>
              <a:rPr lang="en-US" sz="2200" b="1" i="1" dirty="0" err="1" smtClean="0">
                <a:solidFill>
                  <a:srgbClr val="00B0F0"/>
                </a:solidFill>
              </a:rPr>
              <a:t>miljöpåverkan</a:t>
            </a:r>
            <a:r>
              <a:rPr lang="en-US" sz="2200" b="1" dirty="0" smtClean="0"/>
              <a:t>", and "</a:t>
            </a:r>
            <a:r>
              <a:rPr lang="en-US" sz="2200" b="1" i="1" dirty="0" err="1" smtClean="0">
                <a:solidFill>
                  <a:srgbClr val="00B0F0"/>
                </a:solidFill>
              </a:rPr>
              <a:t>Öka</a:t>
            </a:r>
            <a:r>
              <a:rPr lang="en-US" sz="2200" b="1" i="1" dirty="0" smtClean="0">
                <a:solidFill>
                  <a:srgbClr val="00B0F0"/>
                </a:solidFill>
              </a:rPr>
              <a:t> </a:t>
            </a:r>
            <a:r>
              <a:rPr lang="en-US" sz="2200" b="1" i="1" dirty="0" err="1" smtClean="0">
                <a:solidFill>
                  <a:srgbClr val="00B0F0"/>
                </a:solidFill>
              </a:rPr>
              <a:t>kompetens</a:t>
            </a:r>
            <a:r>
              <a:rPr lang="en-US" sz="2200" b="1" i="1" dirty="0" smtClean="0">
                <a:solidFill>
                  <a:srgbClr val="00B0F0"/>
                </a:solidFill>
              </a:rPr>
              <a:t> </a:t>
            </a:r>
            <a:r>
              <a:rPr lang="en-US" sz="2200" b="1" i="1" dirty="0" err="1" smtClean="0">
                <a:solidFill>
                  <a:srgbClr val="00B0F0"/>
                </a:solidFill>
              </a:rPr>
              <a:t>och</a:t>
            </a:r>
            <a:r>
              <a:rPr lang="en-US" sz="2200" b="1" i="1" dirty="0" smtClean="0">
                <a:solidFill>
                  <a:srgbClr val="00B0F0"/>
                </a:solidFill>
              </a:rPr>
              <a:t> </a:t>
            </a:r>
            <a:r>
              <a:rPr lang="en-US" sz="2200" b="1" i="1" dirty="0" err="1" smtClean="0">
                <a:solidFill>
                  <a:srgbClr val="00B0F0"/>
                </a:solidFill>
              </a:rPr>
              <a:t>attraktivitet</a:t>
            </a:r>
            <a:r>
              <a:rPr lang="en-US" sz="2200" b="1" dirty="0" smtClean="0"/>
              <a:t>"	</a:t>
            </a:r>
            <a:endParaRPr lang="en-US" sz="2200" b="1" dirty="0"/>
          </a:p>
        </p:txBody>
      </p:sp>
      <p:sp>
        <p:nvSpPr>
          <p:cNvPr id="4" name="textruta 3"/>
          <p:cNvSpPr txBox="1"/>
          <p:nvPr/>
        </p:nvSpPr>
        <p:spPr>
          <a:xfrm>
            <a:off x="0" y="0"/>
            <a:ext cx="428396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dirty="0"/>
          </a:p>
        </p:txBody>
      </p:sp>
      <p:sp>
        <p:nvSpPr>
          <p:cNvPr id="11" name="Underrubrik 2"/>
          <p:cNvSpPr txBox="1">
            <a:spLocks/>
          </p:cNvSpPr>
          <p:nvPr/>
        </p:nvSpPr>
        <p:spPr>
          <a:xfrm>
            <a:off x="213862" y="4772744"/>
            <a:ext cx="3998098" cy="1176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prstClr val="black">
                    <a:tint val="75000"/>
                  </a:prstClr>
                </a:solidFill>
              </a:rPr>
              <a:t>Dr. </a:t>
            </a:r>
            <a:r>
              <a:rPr lang="en-US" sz="2000" b="1" dirty="0">
                <a:solidFill>
                  <a:prstClr val="black">
                    <a:tint val="75000"/>
                  </a:prstClr>
                </a:solidFill>
              </a:rPr>
              <a:t>Sheng Guo</a:t>
            </a:r>
            <a:r>
              <a:rPr lang="en-US" sz="2000" dirty="0">
                <a:solidFill>
                  <a:prstClr val="black">
                    <a:tint val="75000"/>
                  </a:prstClr>
                </a:solidFill>
              </a:rPr>
              <a:t> &amp; Prof. </a:t>
            </a:r>
            <a:r>
              <a:rPr lang="en-US" sz="2000" b="1" dirty="0">
                <a:solidFill>
                  <a:prstClr val="black">
                    <a:tint val="75000"/>
                  </a:prstClr>
                </a:solidFill>
              </a:rPr>
              <a:t>Lars Nyborg</a:t>
            </a:r>
          </a:p>
          <a:p>
            <a:pPr algn="l"/>
            <a:r>
              <a:rPr lang="en-US" sz="2000" dirty="0" smtClean="0">
                <a:solidFill>
                  <a:prstClr val="black">
                    <a:tint val="75000"/>
                  </a:prstClr>
                </a:solidFill>
              </a:rPr>
              <a:t>Chalmers </a:t>
            </a:r>
            <a:r>
              <a:rPr lang="en-US" sz="2000" dirty="0">
                <a:solidFill>
                  <a:prstClr val="black">
                    <a:tint val="75000"/>
                  </a:prstClr>
                </a:solidFill>
              </a:rPr>
              <a:t>University of Technology</a:t>
            </a:r>
          </a:p>
          <a:p>
            <a:pPr algn="l"/>
            <a:r>
              <a:rPr lang="en-US" sz="2000" dirty="0">
                <a:solidFill>
                  <a:prstClr val="black">
                    <a:tint val="75000"/>
                  </a:prstClr>
                </a:solidFill>
              </a:rPr>
              <a:t>Dr. </a:t>
            </a:r>
            <a:r>
              <a:rPr lang="en-US" sz="2000" b="1" dirty="0">
                <a:solidFill>
                  <a:prstClr val="black">
                    <a:tint val="75000"/>
                  </a:prstClr>
                </a:solidFill>
              </a:rPr>
              <a:t>Sven </a:t>
            </a:r>
            <a:r>
              <a:rPr lang="en-US" sz="2000" b="1" dirty="0" err="1">
                <a:solidFill>
                  <a:prstClr val="black">
                    <a:tint val="75000"/>
                  </a:prstClr>
                </a:solidFill>
              </a:rPr>
              <a:t>Bengtsson</a:t>
            </a:r>
            <a:r>
              <a:rPr lang="en-US" sz="2000" b="1" dirty="0">
                <a:solidFill>
                  <a:prstClr val="black">
                    <a:tint val="75000"/>
                  </a:prstClr>
                </a:solidFill>
              </a:rPr>
              <a:t> </a:t>
            </a:r>
          </a:p>
          <a:p>
            <a:pPr algn="l"/>
            <a:r>
              <a:rPr lang="en-US" sz="2000" dirty="0" err="1">
                <a:solidFill>
                  <a:prstClr val="black">
                    <a:tint val="75000"/>
                  </a:prstClr>
                </a:solidFill>
              </a:rPr>
              <a:t>Höganäs</a:t>
            </a:r>
            <a:r>
              <a:rPr lang="en-US" sz="2000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sz="2000" dirty="0" smtClean="0">
                <a:solidFill>
                  <a:prstClr val="black">
                    <a:tint val="75000"/>
                  </a:prstClr>
                </a:solidFill>
              </a:rPr>
              <a:t>AB</a:t>
            </a:r>
            <a:endParaRPr lang="en-US" sz="2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09" y="2348880"/>
            <a:ext cx="421846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03" y="116632"/>
            <a:ext cx="2050342" cy="208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7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0" y="-180"/>
            <a:ext cx="9144000" cy="369332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sv-S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504" y="476673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Utveckla tankegången </a:t>
            </a:r>
            <a:endParaRPr lang="sv-SE" dirty="0"/>
          </a:p>
        </p:txBody>
      </p:sp>
      <p:sp>
        <p:nvSpPr>
          <p:cNvPr id="4" name="Underrubrik 2"/>
          <p:cNvSpPr txBox="1">
            <a:spLocks/>
          </p:cNvSpPr>
          <p:nvPr/>
        </p:nvSpPr>
        <p:spPr>
          <a:xfrm>
            <a:off x="107504" y="1196752"/>
            <a:ext cx="8928992" cy="49685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b="1" dirty="0"/>
              <a:t>Conventional coating materials suffer from the </a:t>
            </a:r>
            <a:r>
              <a:rPr lang="en-US" sz="2200" b="1" i="1" dirty="0">
                <a:solidFill>
                  <a:srgbClr val="00B0F0"/>
                </a:solidFill>
              </a:rPr>
              <a:t>conflict</a:t>
            </a:r>
            <a:r>
              <a:rPr lang="en-US" sz="2200" b="1" dirty="0"/>
              <a:t> between high </a:t>
            </a:r>
            <a:r>
              <a:rPr lang="en-US" sz="2200" b="1" i="1" dirty="0">
                <a:solidFill>
                  <a:srgbClr val="00B0F0"/>
                </a:solidFill>
              </a:rPr>
              <a:t>hardness/wear resistance</a:t>
            </a:r>
            <a:r>
              <a:rPr lang="en-US" sz="2200" b="1" dirty="0"/>
              <a:t> and </a:t>
            </a:r>
            <a:r>
              <a:rPr lang="en-US" sz="2200" b="1" i="1" dirty="0">
                <a:solidFill>
                  <a:srgbClr val="00B0F0"/>
                </a:solidFill>
              </a:rPr>
              <a:t>corrosion </a:t>
            </a:r>
            <a:r>
              <a:rPr lang="en-US" sz="2200" b="1" i="1" dirty="0" smtClean="0">
                <a:solidFill>
                  <a:srgbClr val="00B0F0"/>
                </a:solidFill>
              </a:rPr>
              <a:t>resistance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b="1" dirty="0"/>
              <a:t>Conventional coating materials </a:t>
            </a:r>
            <a:r>
              <a:rPr lang="en-US" sz="2200" b="1" dirty="0" smtClean="0"/>
              <a:t>normally </a:t>
            </a:r>
            <a:r>
              <a:rPr lang="en-US" sz="2200" b="1" dirty="0"/>
              <a:t>contain </a:t>
            </a:r>
            <a:r>
              <a:rPr lang="en-US" sz="2200" b="1" i="1" dirty="0">
                <a:solidFill>
                  <a:srgbClr val="00B0F0"/>
                </a:solidFill>
              </a:rPr>
              <a:t>expensive</a:t>
            </a:r>
            <a:r>
              <a:rPr lang="en-US" sz="2200" b="1" dirty="0"/>
              <a:t> and environmentally </a:t>
            </a:r>
            <a:r>
              <a:rPr lang="en-US" sz="2200" b="1" i="1" dirty="0">
                <a:solidFill>
                  <a:srgbClr val="00B0F0"/>
                </a:solidFill>
              </a:rPr>
              <a:t>harmful</a:t>
            </a:r>
            <a:r>
              <a:rPr lang="en-US" sz="2200" b="1" dirty="0"/>
              <a:t> elements like </a:t>
            </a:r>
            <a:r>
              <a:rPr lang="en-US" sz="2200" b="1" i="1" dirty="0">
                <a:solidFill>
                  <a:srgbClr val="00B0F0"/>
                </a:solidFill>
              </a:rPr>
              <a:t>Ni</a:t>
            </a:r>
            <a:r>
              <a:rPr lang="en-US" sz="2200" b="1" dirty="0"/>
              <a:t> and </a:t>
            </a:r>
            <a:r>
              <a:rPr lang="en-US" sz="2200" b="1" i="1" dirty="0" smtClean="0">
                <a:solidFill>
                  <a:srgbClr val="00B0F0"/>
                </a:solidFill>
              </a:rPr>
              <a:t>Co</a:t>
            </a:r>
            <a:r>
              <a:rPr lang="en-US" sz="2200" b="1" dirty="0" smtClean="0"/>
              <a:t>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b="1" dirty="0" smtClean="0"/>
              <a:t>A </a:t>
            </a:r>
            <a:r>
              <a:rPr lang="en-US" sz="2200" b="1" dirty="0"/>
              <a:t>breakthrough to develop novel coating materials is now promising using the new </a:t>
            </a:r>
            <a:r>
              <a:rPr lang="en-US" sz="2200" b="1" i="1" dirty="0">
                <a:solidFill>
                  <a:srgbClr val="00B0F0"/>
                </a:solidFill>
              </a:rPr>
              <a:t>high-entropy alloying </a:t>
            </a:r>
            <a:r>
              <a:rPr lang="en-US" sz="2200" b="1" i="1" dirty="0" smtClean="0">
                <a:solidFill>
                  <a:srgbClr val="00B0F0"/>
                </a:solidFill>
              </a:rPr>
              <a:t>concept</a:t>
            </a:r>
          </a:p>
          <a:p>
            <a:pPr marL="342900" indent="-3429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>Pre-study project </a:t>
            </a:r>
            <a:r>
              <a:rPr lang="en-US" sz="2200" b="1" i="1" dirty="0" smtClean="0">
                <a:solidFill>
                  <a:srgbClr val="00B0F0"/>
                </a:solidFill>
              </a:rPr>
              <a:t>HEALCOAT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> shows laser coating of high-entropy alloys is feasible</a:t>
            </a:r>
          </a:p>
          <a:p>
            <a:pPr marL="342900" indent="-3429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en-US" sz="22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en-US" sz="2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en-US" sz="22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en-US" sz="2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en-US" sz="2200" b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>We now look forward to </a:t>
            </a:r>
            <a:r>
              <a:rPr lang="en-US" sz="2200" b="1" i="1" dirty="0" smtClean="0">
                <a:solidFill>
                  <a:srgbClr val="00B0F0"/>
                </a:solidFill>
              </a:rPr>
              <a:t>further developing </a:t>
            </a:r>
            <a:r>
              <a:rPr lang="en-US" sz="2200" b="1" dirty="0" smtClean="0">
                <a:solidFill>
                  <a:schemeClr val="bg1">
                    <a:lumMod val="50000"/>
                  </a:schemeClr>
                </a:solidFill>
              </a:rPr>
              <a:t>this project</a:t>
            </a:r>
            <a:endParaRPr lang="sv-SE" sz="2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sv-SE" sz="2200" b="1" dirty="0" smtClean="0"/>
              <a:t>	</a:t>
            </a:r>
            <a:endParaRPr lang="sv-SE" sz="22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331641" y="4179308"/>
            <a:ext cx="6480719" cy="1954839"/>
            <a:chOff x="1331641" y="4858537"/>
            <a:chExt cx="6480719" cy="1954839"/>
          </a:xfrm>
        </p:grpSpPr>
        <p:pic>
          <p:nvPicPr>
            <p:cNvPr id="7" name="Picture 6" descr="H:\2 Current activities\HEALCOAT\experiments\HD SCA35\2 Photo cracks\HD1.tif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36" b="4836"/>
            <a:stretch/>
          </p:blipFill>
          <p:spPr bwMode="auto">
            <a:xfrm rot="10800000">
              <a:off x="1331641" y="4858537"/>
              <a:ext cx="2875280" cy="8636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H:\2 Current activities\HEALCOAT\experiments\HD SCA35\2 Photo cracks\HD 7.4 after 10.ti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635" y="4870522"/>
              <a:ext cx="2879725" cy="8712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H:\2 Current activities\HEALCOAT\experiments\HF SCA37\2 Photo cracks\HF3.tif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9673"/>
            <a:stretch/>
          </p:blipFill>
          <p:spPr bwMode="auto">
            <a:xfrm rot="10800000">
              <a:off x="1331642" y="5939152"/>
              <a:ext cx="2875280" cy="8636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/>
            <p:cNvPicPr/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01"/>
            <a:stretch/>
          </p:blipFill>
          <p:spPr bwMode="auto">
            <a:xfrm>
              <a:off x="4935809" y="5949776"/>
              <a:ext cx="2876550" cy="8636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Right Arrow 10"/>
            <p:cNvSpPr/>
            <p:nvPr/>
          </p:nvSpPr>
          <p:spPr>
            <a:xfrm>
              <a:off x="4278930" y="5172306"/>
              <a:ext cx="581102" cy="226895"/>
            </a:xfrm>
            <a:prstGeom prst="rightArrow">
              <a:avLst/>
            </a:prstGeom>
            <a:gradFill>
              <a:gsLst>
                <a:gs pos="0">
                  <a:srgbClr val="D60093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4283968" y="6226441"/>
              <a:ext cx="581102" cy="226895"/>
            </a:xfrm>
            <a:prstGeom prst="rightArrow">
              <a:avLst/>
            </a:prstGeom>
            <a:gradFill>
              <a:gsLst>
                <a:gs pos="0">
                  <a:srgbClr val="D60093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493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0" y="-180"/>
            <a:ext cx="9144000" cy="369332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sv-S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504" y="476673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VAD JAG VILL IDAG….</a:t>
            </a:r>
            <a:endParaRPr lang="sv-SE" dirty="0"/>
          </a:p>
        </p:txBody>
      </p:sp>
      <p:sp>
        <p:nvSpPr>
          <p:cNvPr id="8" name="Underrubrik 2"/>
          <p:cNvSpPr txBox="1">
            <a:spLocks/>
          </p:cNvSpPr>
          <p:nvPr/>
        </p:nvSpPr>
        <p:spPr>
          <a:xfrm>
            <a:off x="251520" y="1268760"/>
            <a:ext cx="8640960" cy="49685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600" b="1" dirty="0" smtClean="0"/>
              <a:t>Do you </a:t>
            </a:r>
            <a:r>
              <a:rPr lang="en-US" sz="2600" b="1" i="1" dirty="0" smtClean="0">
                <a:solidFill>
                  <a:srgbClr val="00B0F0"/>
                </a:solidFill>
              </a:rPr>
              <a:t>like</a:t>
            </a:r>
            <a:r>
              <a:rPr lang="en-US" sz="2600" b="1" dirty="0" smtClean="0"/>
              <a:t> our idea?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600" b="1" dirty="0" smtClean="0"/>
              <a:t>What is </a:t>
            </a:r>
            <a:r>
              <a:rPr lang="en-US" sz="2600" b="1" i="1" dirty="0" smtClean="0">
                <a:solidFill>
                  <a:srgbClr val="00B0F0"/>
                </a:solidFill>
              </a:rPr>
              <a:t>missing</a:t>
            </a:r>
            <a:r>
              <a:rPr lang="en-US" sz="2600" b="1" dirty="0" smtClean="0"/>
              <a:t>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600" b="1" dirty="0" smtClean="0"/>
              <a:t>Can you become our </a:t>
            </a:r>
            <a:r>
              <a:rPr lang="en-US" sz="2600" b="1" i="1" dirty="0" smtClean="0">
                <a:solidFill>
                  <a:srgbClr val="00B0F0"/>
                </a:solidFill>
              </a:rPr>
              <a:t>partners</a:t>
            </a:r>
            <a:r>
              <a:rPr lang="en-US" sz="2600" b="1" dirty="0" smtClean="0"/>
              <a:t> for this project?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600" b="1" dirty="0" smtClean="0"/>
              <a:t>What can you </a:t>
            </a:r>
            <a:r>
              <a:rPr lang="en-US" sz="2600" b="1" i="1" dirty="0" smtClean="0">
                <a:solidFill>
                  <a:srgbClr val="00B0F0"/>
                </a:solidFill>
              </a:rPr>
              <a:t>contribute</a:t>
            </a:r>
            <a:r>
              <a:rPr lang="en-US" sz="2600" b="1" dirty="0" smtClean="0"/>
              <a:t> to this project?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600" b="1" dirty="0" smtClean="0"/>
              <a:t>Who will be </a:t>
            </a:r>
            <a:r>
              <a:rPr lang="en-US" sz="2600" b="1" i="1" dirty="0" smtClean="0">
                <a:solidFill>
                  <a:srgbClr val="00B0F0"/>
                </a:solidFill>
              </a:rPr>
              <a:t>interested</a:t>
            </a:r>
            <a:r>
              <a:rPr lang="en-US" sz="2600" b="1" dirty="0" smtClean="0"/>
              <a:t> at the new coating material?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600" b="1" dirty="0" smtClean="0"/>
              <a:t>Can you suggest some other </a:t>
            </a:r>
            <a:r>
              <a:rPr lang="en-US" sz="2600" b="1" i="1" dirty="0" smtClean="0">
                <a:solidFill>
                  <a:srgbClr val="00B0F0"/>
                </a:solidFill>
              </a:rPr>
              <a:t>key applications</a:t>
            </a:r>
            <a:r>
              <a:rPr lang="en-US" sz="2600" b="1" dirty="0" smtClean="0"/>
              <a:t>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600" b="1" dirty="0" smtClean="0"/>
              <a:t>What are we </a:t>
            </a:r>
            <a:r>
              <a:rPr lang="en-US" sz="2600" b="1" i="1" dirty="0" smtClean="0">
                <a:solidFill>
                  <a:srgbClr val="00B0F0"/>
                </a:solidFill>
              </a:rPr>
              <a:t>competing</a:t>
            </a:r>
            <a:r>
              <a:rPr lang="en-US" sz="2600" b="1" dirty="0" smtClean="0"/>
              <a:t> with?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600" b="1" dirty="0" smtClean="0"/>
          </a:p>
          <a:p>
            <a:endParaRPr lang="en-US" sz="2600" b="1" dirty="0" smtClean="0"/>
          </a:p>
          <a:p>
            <a:pPr lvl="1"/>
            <a:r>
              <a:rPr lang="en-US" sz="2600" b="1" dirty="0" smtClean="0"/>
              <a:t>	</a:t>
            </a:r>
            <a:endParaRPr lang="en-US" sz="2600" b="1" dirty="0"/>
          </a:p>
        </p:txBody>
      </p:sp>
      <p:pic>
        <p:nvPicPr>
          <p:cNvPr id="2050" name="Picture 2" descr="http://www.mipaa.co.uk/wp-content/uploads/2012/08/joi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119" y="4045361"/>
            <a:ext cx="4094361" cy="279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15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206</Words>
  <Application>Microsoft Office PowerPoint</Application>
  <PresentationFormat>On-screen Show (4:3)</PresentationFormat>
  <Paragraphs>31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Office-tema</vt:lpstr>
      <vt:lpstr>Anpassad formgivning</vt:lpstr>
      <vt:lpstr>Development of High-Entropy Alloy Coatings (HEAC)</vt:lpstr>
      <vt:lpstr>Utveckla tankegången </vt:lpstr>
      <vt:lpstr>VAD JAG VILL IDAG….</vt:lpstr>
    </vt:vector>
  </TitlesOfParts>
  <Company>Svenskt Naringsliv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Metalliska material  och samhällsutmaningar</dc:title>
  <dc:creator>Nilson, Gert</dc:creator>
  <cp:lastModifiedBy>Sheng Guo</cp:lastModifiedBy>
  <cp:revision>79</cp:revision>
  <dcterms:created xsi:type="dcterms:W3CDTF">2014-01-31T07:18:20Z</dcterms:created>
  <dcterms:modified xsi:type="dcterms:W3CDTF">2015-03-03T14:07:41Z</dcterms:modified>
</cp:coreProperties>
</file>