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84" r:id="rId2"/>
    <p:sldMasterId id="2147483847" r:id="rId3"/>
    <p:sldMasterId id="2147483803" r:id="rId4"/>
    <p:sldMasterId id="2147483822" r:id="rId5"/>
  </p:sldMasterIdLst>
  <p:notesMasterIdLst>
    <p:notesMasterId r:id="rId15"/>
  </p:notesMasterIdLst>
  <p:handoutMasterIdLst>
    <p:handoutMasterId r:id="rId16"/>
  </p:handoutMasterIdLst>
  <p:sldIdLst>
    <p:sldId id="450" r:id="rId6"/>
    <p:sldId id="722" r:id="rId7"/>
    <p:sldId id="719" r:id="rId8"/>
    <p:sldId id="717" r:id="rId9"/>
    <p:sldId id="721" r:id="rId10"/>
    <p:sldId id="720" r:id="rId11"/>
    <p:sldId id="714" r:id="rId12"/>
    <p:sldId id="694" r:id="rId13"/>
    <p:sldId id="258" r:id="rId14"/>
  </p:sldIdLst>
  <p:sldSz cx="9144000" cy="6858000" type="screen4x3"/>
  <p:notesSz cx="7102475" cy="10234613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>
          <p15:clr>
            <a:srgbClr val="A4A3A4"/>
          </p15:clr>
        </p15:guide>
        <p15:guide id="2" orient="horz" pos="232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2409">
          <p15:clr>
            <a:srgbClr val="A4A3A4"/>
          </p15:clr>
        </p15:guide>
        <p15:guide id="5" orient="horz" pos="2500">
          <p15:clr>
            <a:srgbClr val="A4A3A4"/>
          </p15:clr>
        </p15:guide>
        <p15:guide id="6" orient="horz" pos="3906">
          <p15:clr>
            <a:srgbClr val="A4A3A4"/>
          </p15:clr>
        </p15:guide>
        <p15:guide id="7" pos="136">
          <p15:clr>
            <a:srgbClr val="A4A3A4"/>
          </p15:clr>
        </p15:guide>
        <p15:guide id="8" pos="839">
          <p15:clr>
            <a:srgbClr val="A4A3A4"/>
          </p15:clr>
        </p15:guide>
        <p15:guide id="9" pos="930">
          <p15:clr>
            <a:srgbClr val="A4A3A4"/>
          </p15:clr>
        </p15:guide>
        <p15:guide id="10" pos="2835">
          <p15:clr>
            <a:srgbClr val="A4A3A4"/>
          </p15:clr>
        </p15:guide>
        <p15:guide id="11" pos="2925">
          <p15:clr>
            <a:srgbClr val="A4A3A4"/>
          </p15:clr>
        </p15:guide>
        <p15:guide id="12" pos="4830">
          <p15:clr>
            <a:srgbClr val="A4A3A4"/>
          </p15:clr>
        </p15:guide>
        <p15:guide id="13" pos="5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 userDrawn="1">
          <p15:clr>
            <a:srgbClr val="A4A3A4"/>
          </p15:clr>
        </p15:guide>
        <p15:guide id="2" orient="horz" pos="172" userDrawn="1">
          <p15:clr>
            <a:srgbClr val="A4A3A4"/>
          </p15:clr>
        </p15:guide>
        <p15:guide id="3" orient="horz" pos="6077" userDrawn="1">
          <p15:clr>
            <a:srgbClr val="A4A3A4"/>
          </p15:clr>
        </p15:guide>
        <p15:guide id="4" orient="horz" pos="344" userDrawn="1">
          <p15:clr>
            <a:srgbClr val="A4A3A4"/>
          </p15:clr>
        </p15:guide>
        <p15:guide id="5" orient="horz" pos="3320" userDrawn="1">
          <p15:clr>
            <a:srgbClr val="A4A3A4"/>
          </p15:clr>
        </p15:guide>
        <p15:guide id="6" orient="horz" pos="5954" userDrawn="1">
          <p15:clr>
            <a:srgbClr val="A4A3A4"/>
          </p15:clr>
        </p15:guide>
        <p15:guide id="7" pos="2136" userDrawn="1">
          <p15:clr>
            <a:srgbClr val="A4A3A4"/>
          </p15:clr>
        </p15:guide>
        <p15:guide id="8" pos="477" userDrawn="1">
          <p15:clr>
            <a:srgbClr val="A4A3A4"/>
          </p15:clr>
        </p15:guide>
        <p15:guide id="9" pos="4018" userDrawn="1">
          <p15:clr>
            <a:srgbClr val="A4A3A4"/>
          </p15:clr>
        </p15:guide>
        <p15:guide id="10" orient="horz" pos="3128" userDrawn="1">
          <p15:clr>
            <a:srgbClr val="A4A3A4"/>
          </p15:clr>
        </p15:guide>
        <p15:guide id="11" orient="horz" pos="6084" userDrawn="1">
          <p15:clr>
            <a:srgbClr val="A4A3A4"/>
          </p15:clr>
        </p15:guide>
        <p15:guide id="12" orient="horz" pos="3324" userDrawn="1">
          <p15:clr>
            <a:srgbClr val="A4A3A4"/>
          </p15:clr>
        </p15:guide>
        <p15:guide id="13" orient="horz" pos="5961" userDrawn="1">
          <p15:clr>
            <a:srgbClr val="A4A3A4"/>
          </p15:clr>
        </p15:guide>
        <p15:guide id="14" pos="2141" userDrawn="1">
          <p15:clr>
            <a:srgbClr val="A4A3A4"/>
          </p15:clr>
        </p15:guide>
        <p15:guide id="15" pos="478" userDrawn="1">
          <p15:clr>
            <a:srgbClr val="A4A3A4"/>
          </p15:clr>
        </p15:guide>
        <p15:guide id="16" pos="40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jaeri2" initials="jee" lastIdx="7" clrIdx="0"/>
  <p:cmAuthor id="1" name="Lidong Teng" initials="LD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75309"/>
    <a:srgbClr val="FF6600"/>
    <a:srgbClr val="BF4500"/>
    <a:srgbClr val="800000"/>
    <a:srgbClr val="FF6C00"/>
    <a:srgbClr val="FF6699"/>
    <a:srgbClr val="9A2801"/>
    <a:srgbClr val="A16F5F"/>
    <a:srgbClr val="BA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1" autoAdjust="0"/>
    <p:restoredTop sz="94629" autoAdjust="0"/>
  </p:normalViewPr>
  <p:slideViewPr>
    <p:cSldViewPr snapToObjects="1" showGuides="1">
      <p:cViewPr varScale="1">
        <p:scale>
          <a:sx n="111" d="100"/>
          <a:sy n="111" d="100"/>
        </p:scale>
        <p:origin x="-1080" y="-78"/>
      </p:cViewPr>
      <p:guideLst>
        <p:guide orient="horz" pos="142"/>
        <p:guide orient="horz" pos="232"/>
        <p:guide orient="horz" pos="1003"/>
        <p:guide orient="horz" pos="2409"/>
        <p:guide orient="horz" pos="2500"/>
        <p:guide orient="horz" pos="3906"/>
        <p:guide pos="136"/>
        <p:guide pos="839"/>
        <p:guide pos="930"/>
        <p:guide pos="2835"/>
        <p:guide pos="2925"/>
        <p:guide pos="4830"/>
        <p:guide pos="5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-1548" y="-72"/>
      </p:cViewPr>
      <p:guideLst>
        <p:guide orient="horz" pos="3220"/>
        <p:guide orient="horz" pos="177"/>
        <p:guide orient="horz" pos="6263"/>
        <p:guide orient="horz" pos="355"/>
        <p:guide orient="horz" pos="3421"/>
        <p:guide orient="horz" pos="6136"/>
        <p:guide orient="horz" pos="3224"/>
        <p:guide orient="horz" pos="6270"/>
        <p:guide orient="horz" pos="3425"/>
        <p:guide orient="horz" pos="6143"/>
        <p:guide pos="2233"/>
        <p:guide pos="499"/>
        <p:guide pos="4200"/>
        <p:guide pos="2238"/>
        <p:guide pos="500"/>
        <p:guide pos="4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511731"/>
          </a:xfrm>
          <a:prstGeom prst="rect">
            <a:avLst/>
          </a:prstGeom>
        </p:spPr>
        <p:txBody>
          <a:bodyPr vert="horz" lIns="94767" tIns="47385" rIns="94767" bIns="47385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094" y="0"/>
            <a:ext cx="3077740" cy="511731"/>
          </a:xfrm>
          <a:prstGeom prst="rect">
            <a:avLst/>
          </a:prstGeom>
        </p:spPr>
        <p:txBody>
          <a:bodyPr vert="horz" lIns="94767" tIns="47385" rIns="94767" bIns="47385" rtlCol="0"/>
          <a:lstStyle>
            <a:lvl1pPr algn="r">
              <a:defRPr sz="1200"/>
            </a:lvl1pPr>
          </a:lstStyle>
          <a:p>
            <a:fld id="{8D03B4F8-66DA-4759-BBCF-21143B03512C}" type="datetimeFigureOut">
              <a:rPr lang="de-DE" smtClean="0"/>
              <a:pPr/>
              <a:t>26.02.2015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40" cy="511731"/>
          </a:xfrm>
          <a:prstGeom prst="rect">
            <a:avLst/>
          </a:prstGeom>
        </p:spPr>
        <p:txBody>
          <a:bodyPr vert="horz" lIns="94767" tIns="47385" rIns="94767" bIns="47385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094" y="9721106"/>
            <a:ext cx="3077740" cy="511731"/>
          </a:xfrm>
          <a:prstGeom prst="rect">
            <a:avLst/>
          </a:prstGeom>
        </p:spPr>
        <p:txBody>
          <a:bodyPr vert="horz" lIns="94767" tIns="47385" rIns="94767" bIns="47385" rtlCol="0" anchor="b"/>
          <a:lstStyle>
            <a:lvl1pPr algn="r">
              <a:defRPr sz="1200"/>
            </a:lvl1pPr>
          </a:lstStyle>
          <a:p>
            <a:fld id="{A1DF87EB-03CB-4160-AE11-2ACD444D585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839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92453" y="280743"/>
            <a:ext cx="3212562" cy="259357"/>
          </a:xfrm>
          <a:prstGeom prst="rect">
            <a:avLst/>
          </a:prstGeom>
        </p:spPr>
        <p:txBody>
          <a:bodyPr vert="horz" lIns="94767" tIns="47385" rIns="94767" bIns="47385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05015" y="280743"/>
            <a:ext cx="2678219" cy="259357"/>
          </a:xfrm>
          <a:prstGeom prst="rect">
            <a:avLst/>
          </a:prstGeom>
        </p:spPr>
        <p:txBody>
          <a:bodyPr vert="horz" lIns="94767" tIns="47385" rIns="94767" bIns="47385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01B32B9-094B-402B-98EB-989925ADEEAB}" type="datetimeFigureOut">
              <a:rPr lang="de-DE" smtClean="0"/>
              <a:pPr/>
              <a:t>26.02.2015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55625" y="541338"/>
            <a:ext cx="6364288" cy="4773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7" tIns="47385" rIns="94767" bIns="47385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92452" y="5444252"/>
            <a:ext cx="5890780" cy="4291134"/>
          </a:xfrm>
          <a:prstGeom prst="rect">
            <a:avLst/>
          </a:prstGeom>
        </p:spPr>
        <p:txBody>
          <a:bodyPr vert="horz" lIns="94767" tIns="47385" rIns="94767" bIns="47385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792452" y="9721108"/>
            <a:ext cx="2758787" cy="232766"/>
          </a:xfrm>
          <a:prstGeom prst="rect">
            <a:avLst/>
          </a:prstGeom>
        </p:spPr>
        <p:txBody>
          <a:bodyPr vert="horz" lIns="94767" tIns="47385" rIns="94767" bIns="47385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551240" y="9721108"/>
            <a:ext cx="3131995" cy="232766"/>
          </a:xfrm>
          <a:prstGeom prst="rect">
            <a:avLst/>
          </a:prstGeom>
        </p:spPr>
        <p:txBody>
          <a:bodyPr vert="horz" lIns="94767" tIns="47385" rIns="94767" bIns="47385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0CE3404-78B9-4819-95A6-F9D07B45CDE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300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25" y="541338"/>
            <a:ext cx="6364288" cy="4773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89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25" y="541338"/>
            <a:ext cx="6364288" cy="4773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56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4" descr="07_I_steelmillA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7488" y="225425"/>
            <a:ext cx="8710612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8E0-38DA-4702-82DE-C65937B1F013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074E-E4B6-41C3-882E-FB008C72E41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4" descr="07_I_steelmillA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7488" y="225425"/>
            <a:ext cx="8710612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9388" marR="0" lvl="2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9388" marR="0" lvl="3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9388" marR="0" lvl="4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9388" marR="0" lvl="2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9388" marR="0" lvl="3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9388" marR="0" lvl="4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1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8" r:id="rId3"/>
    <p:sldLayoutId id="2147483782" r:id="rId4"/>
    <p:sldLayoutId id="2147483783" r:id="rId5"/>
    <p:sldLayoutId id="2147483664" r:id="rId6"/>
    <p:sldLayoutId id="2147483662" r:id="rId7"/>
    <p:sldLayoutId id="2147483663" r:id="rId8"/>
    <p:sldLayoutId id="2147483661" r:id="rId9"/>
    <p:sldLayoutId id="2147483652" r:id="rId10"/>
    <p:sldLayoutId id="2147483659" r:id="rId11"/>
    <p:sldLayoutId id="2147483669" r:id="rId12"/>
    <p:sldLayoutId id="2147483660" r:id="rId13"/>
    <p:sldLayoutId id="2147483777" r:id="rId14"/>
    <p:sldLayoutId id="2147483722" r:id="rId15"/>
    <p:sldLayoutId id="2147483665" r:id="rId16"/>
    <p:sldLayoutId id="2147483666" r:id="rId17"/>
    <p:sldLayoutId id="2147483657" r:id="rId18"/>
    <p:sldLayoutId id="2147483870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0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0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0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0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6C00"/>
                </a:solidFill>
              </a:rPr>
              <a:t>ArcSave</a:t>
            </a:r>
            <a:r>
              <a:rPr lang="en-US" baseline="30000" dirty="0" smtClean="0">
                <a:solidFill>
                  <a:srgbClr val="FF6C00"/>
                </a:solidFill>
              </a:rPr>
              <a:t>®</a:t>
            </a:r>
            <a:r>
              <a:rPr lang="en-US" dirty="0" smtClean="0">
                <a:solidFill>
                  <a:srgbClr val="FF6C00"/>
                </a:solidFill>
              </a:rPr>
              <a:t> </a:t>
            </a:r>
            <a:r>
              <a:rPr lang="en-US" dirty="0" smtClean="0">
                <a:solidFill>
                  <a:srgbClr val="FF6C00"/>
                </a:solidFill>
              </a:rPr>
              <a:t/>
            </a:r>
            <a:br>
              <a:rPr lang="en-US" dirty="0" smtClean="0">
                <a:solidFill>
                  <a:srgbClr val="FF6C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Electromagnetic Stirring </a:t>
            </a:r>
            <a:r>
              <a:rPr lang="en-US" dirty="0" smtClean="0">
                <a:solidFill>
                  <a:srgbClr val="FFC000"/>
                </a:solidFill>
              </a:rPr>
              <a:t>for EBT arc furnace</a:t>
            </a:r>
            <a:endParaRPr lang="de-DE" dirty="0" smtClean="0">
              <a:solidFill>
                <a:srgbClr val="FFC000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FFFF"/>
                </a:solidFill>
              </a:rPr>
              <a:t>Lidong Teng,  ABB Metallurgy,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March 4-5, </a:t>
            </a:r>
            <a:r>
              <a:rPr lang="en-US" dirty="0" smtClean="0">
                <a:solidFill>
                  <a:srgbClr val="FFFFFF"/>
                </a:solidFill>
              </a:rPr>
              <a:t>2015</a:t>
            </a:r>
            <a:endParaRPr lang="de-DE" dirty="0" smtClean="0">
              <a:solidFill>
                <a:srgbClr val="FFFFFF"/>
              </a:solidFill>
            </a:endParaRPr>
          </a:p>
          <a:p>
            <a:endParaRPr lang="de-D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8" y="260648"/>
            <a:ext cx="4462264" cy="1470025"/>
          </a:xfrm>
        </p:spPr>
        <p:txBody>
          <a:bodyPr>
            <a:normAutofit/>
          </a:bodyPr>
          <a:lstStyle/>
          <a:p>
            <a:r>
              <a:rPr lang="sv-SE" sz="3600" b="1" dirty="0" err="1" smtClean="0">
                <a:solidFill>
                  <a:srgbClr val="FF00FF"/>
                </a:solidFill>
              </a:rPr>
              <a:t>ArcSave</a:t>
            </a:r>
            <a:r>
              <a:rPr lang="sv-SE" sz="3600" b="1" dirty="0" smtClean="0">
                <a:solidFill>
                  <a:srgbClr val="FF00FF"/>
                </a:solidFill>
              </a:rPr>
              <a:t>® in EAF</a:t>
            </a:r>
            <a:endParaRPr lang="sv-SE" sz="3600" b="1" dirty="0">
              <a:solidFill>
                <a:srgbClr val="FF00FF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932040" y="1730673"/>
            <a:ext cx="3849029" cy="3210213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v-SE" sz="2400" b="1" dirty="0" smtClean="0">
                <a:solidFill>
                  <a:srgbClr val="FF33CC"/>
                </a:solidFill>
              </a:rPr>
              <a:t>4-5 </a:t>
            </a:r>
            <a:r>
              <a:rPr lang="sv-SE" sz="2400" b="1" dirty="0" smtClean="0">
                <a:solidFill>
                  <a:srgbClr val="FF33CC"/>
                </a:solidFill>
              </a:rPr>
              <a:t>USD/ton </a:t>
            </a:r>
            <a:r>
              <a:rPr lang="sv-SE" sz="2400" b="1" dirty="0" err="1" smtClean="0">
                <a:solidFill>
                  <a:srgbClr val="FF33CC"/>
                </a:solidFill>
              </a:rPr>
              <a:t>saving</a:t>
            </a:r>
            <a:endParaRPr lang="sv-SE" sz="2400" b="1" dirty="0" smtClean="0">
              <a:solidFill>
                <a:srgbClr val="FF33CC"/>
              </a:solidFill>
            </a:endParaRPr>
          </a:p>
          <a:p>
            <a:pPr marL="457200" indent="-457200"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v-SE" sz="2400" b="1" dirty="0" err="1" smtClean="0">
                <a:solidFill>
                  <a:srgbClr val="FF33CC"/>
                </a:solidFill>
              </a:rPr>
              <a:t>Improved</a:t>
            </a:r>
            <a:r>
              <a:rPr lang="sv-SE" sz="2400" b="1" dirty="0" smtClean="0">
                <a:solidFill>
                  <a:srgbClr val="FF33CC"/>
                </a:solidFill>
              </a:rPr>
              <a:t> </a:t>
            </a:r>
            <a:r>
              <a:rPr lang="sv-SE" sz="2400" b="1" dirty="0" err="1" smtClean="0">
                <a:solidFill>
                  <a:srgbClr val="FF33CC"/>
                </a:solidFill>
              </a:rPr>
              <a:t>safety</a:t>
            </a:r>
            <a:endParaRPr lang="sv-SE" sz="2400" b="1" dirty="0" smtClean="0">
              <a:solidFill>
                <a:srgbClr val="FF33CC"/>
              </a:solidFill>
            </a:endParaRPr>
          </a:p>
          <a:p>
            <a:pPr marL="457200" indent="-457200"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v-SE" sz="2400" b="1" dirty="0" err="1" smtClean="0">
                <a:solidFill>
                  <a:srgbClr val="FF33CC"/>
                </a:solidFill>
              </a:rPr>
              <a:t>Increased</a:t>
            </a:r>
            <a:r>
              <a:rPr lang="sv-SE" sz="2400" b="1" dirty="0" smtClean="0">
                <a:solidFill>
                  <a:srgbClr val="FF33CC"/>
                </a:solidFill>
              </a:rPr>
              <a:t> </a:t>
            </a:r>
            <a:r>
              <a:rPr lang="sv-SE" sz="2400" b="1" dirty="0" err="1" smtClean="0">
                <a:solidFill>
                  <a:srgbClr val="FF33CC"/>
                </a:solidFill>
              </a:rPr>
              <a:t>productivity</a:t>
            </a:r>
            <a:endParaRPr lang="sv-SE" sz="2400" b="1" dirty="0" smtClean="0">
              <a:solidFill>
                <a:srgbClr val="FF33CC"/>
              </a:solidFill>
            </a:endParaRPr>
          </a:p>
          <a:p>
            <a:pPr marL="457200" indent="-457200"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v-SE" sz="2400" b="1" dirty="0" err="1" smtClean="0">
                <a:solidFill>
                  <a:srgbClr val="FF33CC"/>
                </a:solidFill>
              </a:rPr>
              <a:t>Increased</a:t>
            </a:r>
            <a:r>
              <a:rPr lang="sv-SE" sz="2400" b="1" dirty="0" smtClean="0">
                <a:solidFill>
                  <a:srgbClr val="FF33CC"/>
                </a:solidFill>
              </a:rPr>
              <a:t> </a:t>
            </a:r>
            <a:r>
              <a:rPr lang="sv-SE" sz="2400" b="1" dirty="0" err="1" smtClean="0">
                <a:solidFill>
                  <a:srgbClr val="FF33CC"/>
                </a:solidFill>
              </a:rPr>
              <a:t>yield</a:t>
            </a:r>
            <a:r>
              <a:rPr lang="sv-SE" sz="2400" b="1" dirty="0" smtClean="0">
                <a:solidFill>
                  <a:srgbClr val="FF33CC"/>
                </a:solidFill>
              </a:rPr>
              <a:t> +1%</a:t>
            </a:r>
          </a:p>
          <a:p>
            <a:pPr lvl="1" algn="l"/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0" y="0"/>
            <a:ext cx="428396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179512" y="420830"/>
            <a:ext cx="4320480" cy="4232306"/>
          </a:xfrm>
          <a:prstGeom prst="rect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b="1" dirty="0"/>
          </a:p>
        </p:txBody>
      </p:sp>
      <p:sp>
        <p:nvSpPr>
          <p:cNvPr id="10" name="Underrubrik 2"/>
          <p:cNvSpPr txBox="1">
            <a:spLocks/>
          </p:cNvSpPr>
          <p:nvPr/>
        </p:nvSpPr>
        <p:spPr>
          <a:xfrm>
            <a:off x="213862" y="4941168"/>
            <a:ext cx="3998098" cy="1176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800" dirty="0" err="1" smtClean="0">
                <a:solidFill>
                  <a:schemeClr val="tx1"/>
                </a:solidFill>
              </a:rPr>
              <a:t>Lidong</a:t>
            </a:r>
            <a:r>
              <a:rPr lang="sv-SE" sz="1800" dirty="0" smtClean="0">
                <a:solidFill>
                  <a:schemeClr val="tx1"/>
                </a:solidFill>
              </a:rPr>
              <a:t> </a:t>
            </a:r>
            <a:r>
              <a:rPr lang="sv-SE" sz="1800" dirty="0" smtClean="0">
                <a:solidFill>
                  <a:schemeClr val="tx1"/>
                </a:solidFill>
              </a:rPr>
              <a:t>Teng, Dr.</a:t>
            </a:r>
            <a:endParaRPr lang="sv-SE" sz="1800" dirty="0" smtClean="0">
              <a:solidFill>
                <a:schemeClr val="tx1"/>
              </a:solidFill>
            </a:endParaRPr>
          </a:p>
          <a:p>
            <a:pPr algn="l"/>
            <a:r>
              <a:rPr lang="sv-SE" sz="1800" dirty="0" smtClean="0">
                <a:solidFill>
                  <a:schemeClr val="tx1"/>
                </a:solidFill>
              </a:rPr>
              <a:t>ABB </a:t>
            </a:r>
            <a:r>
              <a:rPr lang="sv-SE" sz="1800" dirty="0" err="1" smtClean="0">
                <a:solidFill>
                  <a:schemeClr val="tx1"/>
                </a:solidFill>
              </a:rPr>
              <a:t>Metallurgy</a:t>
            </a:r>
            <a:endParaRPr lang="sv-SE" sz="1800" dirty="0" smtClean="0">
              <a:solidFill>
                <a:schemeClr val="tx1"/>
              </a:solidFill>
            </a:endParaRPr>
          </a:p>
          <a:p>
            <a:pPr algn="l"/>
            <a:r>
              <a:rPr lang="sv-SE" sz="1800" dirty="0" smtClean="0">
                <a:solidFill>
                  <a:schemeClr val="tx1"/>
                </a:solidFill>
              </a:rPr>
              <a:t>Lidong.teng@se.abb.com</a:t>
            </a:r>
          </a:p>
          <a:p>
            <a:pPr algn="l"/>
            <a:r>
              <a:rPr lang="sv-SE" sz="1800" dirty="0" smtClean="0">
                <a:solidFill>
                  <a:schemeClr val="tx1"/>
                </a:solidFill>
              </a:rPr>
              <a:t>Tel: 021-340917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691680" y="1196752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smtClean="0">
                <a:solidFill>
                  <a:schemeClr val="bg1"/>
                </a:solidFill>
              </a:rPr>
              <a:t>Plats för stor bild</a:t>
            </a:r>
            <a:endParaRPr lang="sv-SE" sz="4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b="8219"/>
          <a:stretch/>
        </p:blipFill>
        <p:spPr>
          <a:xfrm>
            <a:off x="268938" y="548680"/>
            <a:ext cx="4159046" cy="265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4" y="3192554"/>
            <a:ext cx="4159046" cy="96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9A2801"/>
                </a:solidFill>
                <a:cs typeface="Arial" charset="0"/>
              </a:rPr>
              <a:t>  </a:t>
            </a:r>
            <a:r>
              <a:rPr lang="sv-SE" dirty="0" err="1" smtClean="0">
                <a:solidFill>
                  <a:srgbClr val="9A2801"/>
                </a:solidFill>
                <a:cs typeface="Arial" charset="0"/>
              </a:rPr>
              <a:t>ArcSave</a:t>
            </a:r>
            <a:r>
              <a:rPr lang="sv-SE" dirty="0" smtClean="0">
                <a:solidFill>
                  <a:srgbClr val="9A2801"/>
                </a:solidFill>
                <a:cs typeface="Arial" charset="0"/>
              </a:rPr>
              <a:t> </a:t>
            </a:r>
            <a:r>
              <a:rPr lang="sv-SE" dirty="0" err="1" smtClean="0">
                <a:solidFill>
                  <a:srgbClr val="9A2801"/>
                </a:solidFill>
                <a:cs typeface="Arial" charset="0"/>
              </a:rPr>
              <a:t>Technology</a:t>
            </a:r>
            <a:r>
              <a:rPr lang="sv-SE" dirty="0">
                <a:solidFill>
                  <a:srgbClr val="9A2801"/>
                </a:solidFill>
                <a:cs typeface="Arial" charset="0"/>
              </a:rPr>
              <a:t> </a:t>
            </a:r>
            <a:r>
              <a:rPr lang="sv-SE" dirty="0" smtClean="0">
                <a:solidFill>
                  <a:srgbClr val="9A2801"/>
                </a:solidFill>
                <a:cs typeface="Arial" charset="0"/>
              </a:rPr>
              <a:t>– </a:t>
            </a:r>
            <a:r>
              <a:rPr lang="sv-SE" dirty="0" err="1" smtClean="0">
                <a:solidFill>
                  <a:srgbClr val="9A2801"/>
                </a:solidFill>
                <a:cs typeface="Arial" charset="0"/>
              </a:rPr>
              <a:t>Stirring</a:t>
            </a:r>
            <a:r>
              <a:rPr lang="sv-SE" dirty="0" smtClean="0">
                <a:solidFill>
                  <a:srgbClr val="9A2801"/>
                </a:solidFill>
                <a:cs typeface="Arial" charset="0"/>
              </a:rPr>
              <a:t> Patterns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>
          <a:xfrm>
            <a:off x="1115616" y="5488034"/>
            <a:ext cx="7326089" cy="712742"/>
          </a:xfrm>
        </p:spPr>
        <p:txBody>
          <a:bodyPr/>
          <a:lstStyle/>
          <a:p>
            <a:endParaRPr lang="en-GB" sz="1050" dirty="0" smtClean="0">
              <a:latin typeface="Arial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600" b="1" i="1" dirty="0" err="1"/>
              <a:t>ArcSave</a:t>
            </a:r>
            <a:r>
              <a:rPr lang="en-GB" sz="1600" b="1" i="1" dirty="0"/>
              <a:t> </a:t>
            </a:r>
            <a:r>
              <a:rPr lang="en-GB" sz="1600" b="1" i="1" dirty="0" smtClean="0"/>
              <a:t>gives </a:t>
            </a:r>
            <a:r>
              <a:rPr lang="en-GB" sz="1600" b="1" i="1" dirty="0"/>
              <a:t>reliable stirring for </a:t>
            </a:r>
            <a:r>
              <a:rPr lang="en-GB" sz="1600" b="1" i="1" dirty="0" smtClean="0"/>
              <a:t>the entire </a:t>
            </a:r>
            <a:r>
              <a:rPr lang="en-GB" sz="1600" b="1" i="1" dirty="0"/>
              <a:t>EAF melt bath</a:t>
            </a:r>
            <a:r>
              <a:rPr lang="en-GB" sz="1600" b="1" i="1" dirty="0" smtClean="0"/>
              <a:t>!</a:t>
            </a:r>
            <a:endParaRPr lang="sv-S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4" y="764704"/>
            <a:ext cx="6763624" cy="27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sekrmal\Documents\Misc\EAF presentation\Photos\51314-001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3384376" cy="1584176"/>
          </a:xfrm>
          <a:prstGeom prst="rect">
            <a:avLst/>
          </a:prstGeom>
          <a:noFill/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92837"/>
            <a:ext cx="2803902" cy="189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4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0" t="6793" r="22887" b="3402"/>
          <a:stretch/>
        </p:blipFill>
        <p:spPr>
          <a:xfrm>
            <a:off x="2187190" y="1069828"/>
            <a:ext cx="4754866" cy="4437875"/>
          </a:xfrm>
          <a:prstGeom prst="rect">
            <a:avLst/>
          </a:prstGeom>
        </p:spPr>
      </p:pic>
      <p:sp>
        <p:nvSpPr>
          <p:cNvPr id="124" name="Title 1"/>
          <p:cNvSpPr txBox="1">
            <a:spLocks/>
          </p:cNvSpPr>
          <p:nvPr/>
        </p:nvSpPr>
        <p:spPr>
          <a:xfrm>
            <a:off x="-7331" y="6945"/>
            <a:ext cx="9144000" cy="764705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dirty="0" smtClean="0">
                <a:solidFill>
                  <a:srgbClr val="BF4500"/>
                </a:solidFill>
              </a:rPr>
              <a:t>  </a:t>
            </a:r>
            <a:r>
              <a:rPr lang="sv-SE" dirty="0" err="1" smtClean="0">
                <a:solidFill>
                  <a:srgbClr val="BF4500"/>
                </a:solidFill>
              </a:rPr>
              <a:t>ArcSave</a:t>
            </a:r>
            <a:r>
              <a:rPr lang="sv-SE" dirty="0" smtClean="0">
                <a:solidFill>
                  <a:srgbClr val="BF4500"/>
                </a:solidFill>
              </a:rPr>
              <a:t> </a:t>
            </a:r>
            <a:r>
              <a:rPr lang="sv-SE" dirty="0" err="1" smtClean="0">
                <a:solidFill>
                  <a:srgbClr val="BF4500"/>
                </a:solidFill>
              </a:rPr>
              <a:t>impact</a:t>
            </a:r>
            <a:r>
              <a:rPr lang="sv-SE" dirty="0" smtClean="0">
                <a:solidFill>
                  <a:srgbClr val="BF4500"/>
                </a:solidFill>
              </a:rPr>
              <a:t> on process</a:t>
            </a:r>
            <a:endParaRPr lang="sv-SE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95536" y="1022480"/>
            <a:ext cx="8136904" cy="5527707"/>
            <a:chOff x="395536" y="831302"/>
            <a:chExt cx="8136904" cy="5527707"/>
          </a:xfrm>
        </p:grpSpPr>
        <p:grpSp>
          <p:nvGrpSpPr>
            <p:cNvPr id="57" name="Group 56"/>
            <p:cNvGrpSpPr/>
            <p:nvPr/>
          </p:nvGrpSpPr>
          <p:grpSpPr>
            <a:xfrm>
              <a:off x="2995845" y="2324286"/>
              <a:ext cx="2377389" cy="611064"/>
              <a:chOff x="2264235" y="2053064"/>
              <a:chExt cx="3824581" cy="979436"/>
            </a:xfrm>
          </p:grpSpPr>
          <p:sp>
            <p:nvSpPr>
              <p:cNvPr id="60" name="Oval 59"/>
              <p:cNvSpPr/>
              <p:nvPr/>
            </p:nvSpPr>
            <p:spPr>
              <a:xfrm rot="21207265">
                <a:off x="2264235" y="2561446"/>
                <a:ext cx="216024" cy="7200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1416167">
                <a:off x="3350393" y="2469883"/>
                <a:ext cx="216024" cy="8625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rot="20992373">
                <a:off x="2918704" y="2464768"/>
                <a:ext cx="216024" cy="10035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856568" y="2451651"/>
                <a:ext cx="216024" cy="9083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223787">
                <a:off x="4216608" y="2470480"/>
                <a:ext cx="216024" cy="7200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446784">
                <a:off x="4506722" y="2457928"/>
                <a:ext cx="275465" cy="1080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621325">
                <a:off x="5296728" y="2470481"/>
                <a:ext cx="216024" cy="7200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493349">
                <a:off x="4864680" y="2486048"/>
                <a:ext cx="216024" cy="7200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 rot="1177979">
                <a:off x="5872792" y="2470481"/>
                <a:ext cx="216024" cy="7200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Lightning Bolt 76"/>
              <p:cNvSpPr/>
              <p:nvPr/>
            </p:nvSpPr>
            <p:spPr>
              <a:xfrm>
                <a:off x="4072802" y="2081312"/>
                <a:ext cx="283384" cy="288032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27000">
                  <a:schemeClr val="accent1">
                    <a:lumMod val="20000"/>
                    <a:lumOff val="80000"/>
                    <a:alpha val="39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Lightning Bolt 77"/>
              <p:cNvSpPr/>
              <p:nvPr/>
            </p:nvSpPr>
            <p:spPr>
              <a:xfrm>
                <a:off x="4135535" y="2053401"/>
                <a:ext cx="220650" cy="348987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27000">
                  <a:schemeClr val="accent1">
                    <a:lumMod val="20000"/>
                    <a:lumOff val="80000"/>
                    <a:alpha val="39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9" name="Lightning Bolt 78"/>
              <p:cNvSpPr/>
              <p:nvPr/>
            </p:nvSpPr>
            <p:spPr>
              <a:xfrm rot="447673">
                <a:off x="4433007" y="2053064"/>
                <a:ext cx="135753" cy="302122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27000">
                  <a:schemeClr val="accent1">
                    <a:lumMod val="20000"/>
                    <a:lumOff val="80000"/>
                    <a:alpha val="39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Lightning Bolt 80"/>
              <p:cNvSpPr/>
              <p:nvPr/>
            </p:nvSpPr>
            <p:spPr>
              <a:xfrm rot="2885469">
                <a:off x="4567755" y="2072277"/>
                <a:ext cx="293438" cy="310640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27000">
                  <a:schemeClr val="accent1">
                    <a:lumMod val="20000"/>
                    <a:lumOff val="80000"/>
                    <a:alpha val="39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2" name="Lightning Bolt 81"/>
              <p:cNvSpPr/>
              <p:nvPr/>
            </p:nvSpPr>
            <p:spPr>
              <a:xfrm rot="2481890">
                <a:off x="4948670" y="2071533"/>
                <a:ext cx="141382" cy="307589"/>
              </a:xfrm>
              <a:prstGeom prst="lightningBol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27000">
                  <a:schemeClr val="accent1">
                    <a:lumMod val="20000"/>
                    <a:lumOff val="80000"/>
                    <a:alpha val="39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2798454" y="2636912"/>
                <a:ext cx="33338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3229179" y="2642384"/>
                <a:ext cx="33338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3631194" y="2642384"/>
                <a:ext cx="33338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4080579" y="2642384"/>
                <a:ext cx="33338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4500883" y="2648248"/>
                <a:ext cx="33338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>
                <a:off x="5007357" y="2648248"/>
                <a:ext cx="33338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5404740" y="2649816"/>
                <a:ext cx="33338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flipH="1">
                <a:off x="5573240" y="2691736"/>
                <a:ext cx="329772" cy="14401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H="1">
                <a:off x="5190953" y="2835676"/>
                <a:ext cx="329772" cy="7200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H="1">
                <a:off x="4714475" y="2907684"/>
                <a:ext cx="329772" cy="7200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H="1" flipV="1">
                <a:off x="4171112" y="2907684"/>
                <a:ext cx="371264" cy="3600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H="1" flipV="1">
                <a:off x="3491880" y="2820364"/>
                <a:ext cx="423813" cy="5131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flipH="1" flipV="1">
                <a:off x="3026717" y="2727740"/>
                <a:ext cx="369155" cy="7200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2341114" y="2780551"/>
                <a:ext cx="178305" cy="251949"/>
                <a:chOff x="107504" y="3429004"/>
                <a:chExt cx="432045" cy="332311"/>
              </a:xfrm>
              <a:effectLst>
                <a:glow rad="25400">
                  <a:srgbClr val="FFC000">
                    <a:alpha val="81000"/>
                  </a:srgbClr>
                </a:glow>
              </a:effectLst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107504" y="3429004"/>
                  <a:ext cx="432045" cy="144016"/>
                </a:xfrm>
                <a:prstGeom prst="ellipse">
                  <a:avLst/>
                </a:prstGeom>
                <a:noFill/>
                <a:ln w="3175">
                  <a:gradFill flip="none" rotWithShape="1">
                    <a:gsLst>
                      <a:gs pos="0">
                        <a:srgbClr val="FFF200">
                          <a:alpha val="6000"/>
                          <a:lumMod val="66000"/>
                        </a:srgbClr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147790" y="3498653"/>
                  <a:ext cx="351472" cy="144016"/>
                </a:xfrm>
                <a:prstGeom prst="ellipse">
                  <a:avLst/>
                </a:prstGeom>
                <a:noFill/>
                <a:ln w="3175">
                  <a:gradFill flip="none" rotWithShape="1">
                    <a:gsLst>
                      <a:gs pos="0">
                        <a:srgbClr val="FFF200">
                          <a:alpha val="6000"/>
                          <a:lumMod val="66000"/>
                        </a:srgbClr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>
                  <a:spLocks noChangeAspect="1"/>
                </p:cNvSpPr>
                <p:nvPr/>
              </p:nvSpPr>
              <p:spPr>
                <a:xfrm>
                  <a:off x="182940" y="3594744"/>
                  <a:ext cx="281176" cy="115213"/>
                </a:xfrm>
                <a:prstGeom prst="ellipse">
                  <a:avLst/>
                </a:prstGeom>
                <a:noFill/>
                <a:ln w="3175">
                  <a:gradFill flip="none" rotWithShape="1">
                    <a:gsLst>
                      <a:gs pos="0">
                        <a:srgbClr val="FFF200">
                          <a:alpha val="6000"/>
                          <a:lumMod val="66000"/>
                        </a:srgbClr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>
                  <a:spLocks noChangeAspect="1"/>
                </p:cNvSpPr>
                <p:nvPr/>
              </p:nvSpPr>
              <p:spPr>
                <a:xfrm>
                  <a:off x="211058" y="3669145"/>
                  <a:ext cx="224940" cy="92170"/>
                </a:xfrm>
                <a:prstGeom prst="ellipse">
                  <a:avLst/>
                </a:prstGeom>
                <a:noFill/>
                <a:ln w="3175">
                  <a:gradFill flip="none" rotWithShape="1">
                    <a:gsLst>
                      <a:gs pos="0">
                        <a:srgbClr val="FFF200">
                          <a:alpha val="6000"/>
                          <a:lumMod val="66000"/>
                        </a:srgbClr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Oval 1"/>
            <p:cNvSpPr/>
            <p:nvPr/>
          </p:nvSpPr>
          <p:spPr>
            <a:xfrm>
              <a:off x="5535371" y="3309830"/>
              <a:ext cx="980845" cy="325959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9388" indent="-179388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95536" y="831302"/>
              <a:ext cx="8136904" cy="5527707"/>
              <a:chOff x="395536" y="831302"/>
              <a:chExt cx="8136904" cy="552770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517952" y="4020336"/>
                <a:ext cx="1008657" cy="108012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3075485" y="3140968"/>
                <a:ext cx="0" cy="47160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413528" y="831302"/>
                <a:ext cx="2552855" cy="10464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sv-SE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Faster </a:t>
                </a:r>
                <a:r>
                  <a:rPr lang="sv-SE" sz="1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scrap</a:t>
                </a:r>
                <a:r>
                  <a:rPr lang="sv-SE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melting</a:t>
                </a:r>
                <a:endParaRPr lang="sv-SE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7432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Faster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scrap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FeCr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melting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7432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Less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bath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surface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superheat</a:t>
                </a:r>
              </a:p>
              <a:p>
                <a:pPr marL="27432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Higher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heating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efficiency</a:t>
                </a:r>
                <a:endParaRPr lang="sv-SE" sz="1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7432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Shorter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tap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tap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sv-SE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900084" y="839848"/>
                <a:ext cx="2632356" cy="10464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sv-SE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Strong slag/</a:t>
                </a:r>
                <a:r>
                  <a:rPr lang="sv-SE" sz="1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metal</a:t>
                </a:r>
                <a:r>
                  <a:rPr lang="sv-SE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reaction</a:t>
                </a:r>
                <a:endParaRPr lang="sv-SE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7432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Homogeneous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bath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temp. </a:t>
                </a:r>
              </a:p>
              <a:p>
                <a:pPr marL="27432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Efficient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slag/</a:t>
                </a: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steel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reaction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sv-SE" sz="1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7432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Less O in the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tapped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steel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sv-SE" sz="1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7432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Fast 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de-</a:t>
                </a: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carburization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rate</a:t>
                </a: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 flipH="1">
                <a:off x="1571473" y="3382527"/>
                <a:ext cx="1" cy="1930042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V="1">
                <a:off x="1803187" y="1999710"/>
                <a:ext cx="0" cy="380029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V="1">
                <a:off x="7164288" y="1874469"/>
                <a:ext cx="0" cy="208120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endCxn id="85" idx="0"/>
              </p:cNvCxnSpPr>
              <p:nvPr/>
            </p:nvCxnSpPr>
            <p:spPr>
              <a:xfrm>
                <a:off x="6418570" y="2420888"/>
                <a:ext cx="2183" cy="525542"/>
              </a:xfrm>
              <a:prstGeom prst="straightConnector1">
                <a:avLst/>
              </a:prstGeom>
              <a:ln w="57150">
                <a:solidFill>
                  <a:srgbClr val="542804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5440753" y="2360140"/>
                <a:ext cx="1003455" cy="132756"/>
              </a:xfrm>
              <a:prstGeom prst="line">
                <a:avLst/>
              </a:prstGeom>
              <a:ln w="57150">
                <a:solidFill>
                  <a:srgbClr val="54280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6109265" y="2946430"/>
                <a:ext cx="62297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sv-SE" sz="1600" b="1" dirty="0" smtClean="0">
                    <a:solidFill>
                      <a:srgbClr val="66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Slag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95536" y="5312569"/>
                <a:ext cx="2731024" cy="10464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sv-SE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 </a:t>
                </a:r>
                <a:r>
                  <a:rPr lang="sv-SE" sz="1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Safer</a:t>
                </a:r>
                <a:r>
                  <a:rPr lang="sv-SE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tapping</a:t>
                </a:r>
                <a:endParaRPr lang="sv-SE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7432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Targeted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tapping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temperature</a:t>
                </a:r>
                <a:endParaRPr lang="sv-SE" sz="1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7432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High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EBT </a:t>
                </a: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open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freqency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sv-SE" sz="1200" b="1" dirty="0">
                  <a:solidFill>
                    <a:srgbClr val="BF45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7432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Delayed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vortex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formation </a:t>
                </a:r>
                <a:endParaRPr lang="sv-SE" sz="1200" b="1" dirty="0">
                  <a:solidFill>
                    <a:srgbClr val="BF45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7432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Less </a:t>
                </a: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carryover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slag 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940152" y="5262880"/>
                <a:ext cx="2592288" cy="10464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sv-SE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sv-SE" sz="1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Smooth</a:t>
                </a:r>
                <a:r>
                  <a:rPr lang="sv-SE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LF operation</a:t>
                </a:r>
              </a:p>
              <a:p>
                <a:pPr marL="17145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High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orous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plug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opening</a:t>
                </a:r>
                <a:endParaRPr lang="sv-SE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Less 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oxygen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activity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 slag</a:t>
                </a:r>
                <a:endParaRPr lang="sv-SE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Less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ferroalloy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consumpiton</a:t>
                </a:r>
                <a:endParaRPr lang="sv-SE" sz="1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Less </a:t>
                </a: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sv-S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consumption</a:t>
                </a:r>
                <a:endParaRPr lang="sv-SE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7164288" y="4498387"/>
                <a:ext cx="0" cy="692485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H="1">
                <a:off x="1562928" y="3391073"/>
                <a:ext cx="1472471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4" idx="5"/>
              </p:cNvCxnSpPr>
              <p:nvPr/>
            </p:nvCxnSpPr>
            <p:spPr>
              <a:xfrm flipH="1" flipV="1">
                <a:off x="1797910" y="2379740"/>
                <a:ext cx="2315593" cy="1763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flipH="1" flipV="1">
                <a:off x="3176176" y="4498250"/>
                <a:ext cx="3988112" cy="1087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flipH="1" flipV="1">
                <a:off x="5082522" y="2060848"/>
                <a:ext cx="2081766" cy="21741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H="1" flipV="1">
                <a:off x="5073740" y="2060848"/>
                <a:ext cx="2316" cy="546751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8" name="Rectangle 1027"/>
              <p:cNvSpPr/>
              <p:nvPr/>
            </p:nvSpPr>
            <p:spPr>
              <a:xfrm>
                <a:off x="5169041" y="3495641"/>
                <a:ext cx="1843753" cy="69248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9388" indent="-179388" algn="ctr">
                  <a:spcBef>
                    <a:spcPts val="11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</a:pPr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051720" y="2956354"/>
                <a:ext cx="69498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sv-SE" sz="1600" b="1" dirty="0" smtClean="0">
                    <a:solidFill>
                      <a:srgbClr val="F7530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Steel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869105" y="3284984"/>
                <a:ext cx="2576748" cy="10464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sv-SE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sv-SE" sz="1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Higher</a:t>
                </a:r>
                <a:r>
                  <a:rPr lang="sv-SE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iron</a:t>
                </a:r>
                <a:r>
                  <a:rPr lang="sv-SE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4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yield</a:t>
                </a:r>
                <a:r>
                  <a:rPr lang="sv-SE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17145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Less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FeO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tapped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slag</a:t>
                </a:r>
              </a:p>
              <a:p>
                <a:pPr marL="17145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Less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scrap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tapped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slag</a:t>
                </a:r>
              </a:p>
              <a:p>
                <a:pPr marL="17145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Higher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metallic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yield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steel</a:t>
                </a:r>
                <a:endParaRPr lang="sv-SE" sz="1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Increased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steel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sv-SE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yield</a:t>
                </a:r>
                <a:r>
                  <a:rPr lang="sv-SE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sv-SE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Trapezoid 2"/>
            <p:cNvSpPr/>
            <p:nvPr/>
          </p:nvSpPr>
          <p:spPr>
            <a:xfrm>
              <a:off x="2547997" y="4849203"/>
              <a:ext cx="223803" cy="192285"/>
            </a:xfrm>
            <a:prstGeom prst="trapezoid">
              <a:avLst/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9388" indent="-179388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12987" y="5034475"/>
              <a:ext cx="86805" cy="2014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9388" indent="-179388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3037086" y="2593082"/>
              <a:ext cx="144763" cy="7562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20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6713"/>
          </a:xfrm>
        </p:spPr>
        <p:txBody>
          <a:bodyPr/>
          <a:lstStyle/>
          <a:p>
            <a:r>
              <a:rPr lang="en-US" dirty="0" err="1" smtClean="0">
                <a:solidFill>
                  <a:srgbClr val="9A2801"/>
                </a:solidFill>
                <a:cs typeface="Arial" charset="0"/>
              </a:rPr>
              <a:t>ArcSave</a:t>
            </a:r>
            <a:r>
              <a:rPr lang="en-US" dirty="0" smtClean="0">
                <a:solidFill>
                  <a:srgbClr val="9A2801"/>
                </a:solidFill>
                <a:cs typeface="Arial" charset="0"/>
              </a:rPr>
              <a:t> test results (SDI)</a:t>
            </a:r>
            <a:endParaRPr lang="sv-S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302573" y="5301208"/>
            <a:ext cx="6038279" cy="636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400" i="1" dirty="0" smtClean="0">
                <a:solidFill>
                  <a:schemeClr val="tx1"/>
                </a:solidFill>
              </a:rPr>
              <a:t>EAF: 90 ton, 100% </a:t>
            </a:r>
            <a:r>
              <a:rPr lang="sv-SE" sz="2400" i="1" dirty="0" err="1" smtClean="0">
                <a:solidFill>
                  <a:schemeClr val="tx1"/>
                </a:solidFill>
              </a:rPr>
              <a:t>scrap</a:t>
            </a:r>
            <a:r>
              <a:rPr lang="sv-SE" sz="2400" i="1" dirty="0" smtClean="0">
                <a:solidFill>
                  <a:schemeClr val="tx1"/>
                </a:solidFill>
              </a:rPr>
              <a:t>, </a:t>
            </a:r>
            <a:r>
              <a:rPr lang="sv-SE" sz="2400" i="1" dirty="0" err="1" smtClean="0">
                <a:solidFill>
                  <a:schemeClr val="tx1"/>
                </a:solidFill>
              </a:rPr>
              <a:t>carbon</a:t>
            </a:r>
            <a:r>
              <a:rPr lang="sv-SE" sz="2400" i="1" dirty="0" smtClean="0">
                <a:solidFill>
                  <a:schemeClr val="tx1"/>
                </a:solidFill>
              </a:rPr>
              <a:t> </a:t>
            </a:r>
            <a:r>
              <a:rPr lang="sv-SE" sz="2400" i="1" dirty="0" err="1" smtClean="0">
                <a:solidFill>
                  <a:schemeClr val="tx1"/>
                </a:solidFill>
              </a:rPr>
              <a:t>steel</a:t>
            </a:r>
            <a:r>
              <a:rPr lang="sv-SE" sz="2400" i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400" i="1" dirty="0" smtClean="0">
                <a:solidFill>
                  <a:schemeClr val="tx1"/>
                </a:solidFill>
              </a:rPr>
              <a:t>Data </a:t>
            </a:r>
            <a:r>
              <a:rPr lang="sv-SE" sz="2400" i="1" dirty="0" err="1" smtClean="0">
                <a:solidFill>
                  <a:schemeClr val="tx1"/>
                </a:solidFill>
              </a:rPr>
              <a:t>based</a:t>
            </a:r>
            <a:r>
              <a:rPr lang="sv-SE" sz="2400" i="1" dirty="0" smtClean="0">
                <a:solidFill>
                  <a:schemeClr val="tx1"/>
                </a:solidFill>
              </a:rPr>
              <a:t> on 6 </a:t>
            </a:r>
            <a:r>
              <a:rPr lang="sv-SE" sz="2400" i="1" dirty="0" err="1" smtClean="0">
                <a:solidFill>
                  <a:schemeClr val="tx1"/>
                </a:solidFill>
              </a:rPr>
              <a:t>months</a:t>
            </a:r>
            <a:r>
              <a:rPr lang="sv-SE" sz="2400" i="1" dirty="0" smtClean="0">
                <a:solidFill>
                  <a:schemeClr val="tx1"/>
                </a:solidFill>
              </a:rPr>
              <a:t> </a:t>
            </a:r>
            <a:r>
              <a:rPr lang="sv-SE" sz="2400" i="1" dirty="0" err="1" smtClean="0">
                <a:solidFill>
                  <a:schemeClr val="tx1"/>
                </a:solidFill>
              </a:rPr>
              <a:t>without</a:t>
            </a:r>
            <a:r>
              <a:rPr lang="sv-SE" sz="2400" i="1" dirty="0" smtClean="0">
                <a:solidFill>
                  <a:schemeClr val="tx1"/>
                </a:solidFill>
              </a:rPr>
              <a:t> </a:t>
            </a:r>
            <a:r>
              <a:rPr lang="sv-SE" sz="2400" i="1" dirty="0" err="1" smtClean="0">
                <a:solidFill>
                  <a:schemeClr val="tx1"/>
                </a:solidFill>
              </a:rPr>
              <a:t>ArcSave</a:t>
            </a:r>
            <a:r>
              <a:rPr lang="sv-SE" sz="2400" i="1" dirty="0" smtClean="0">
                <a:solidFill>
                  <a:schemeClr val="tx1"/>
                </a:solidFill>
              </a:rPr>
              <a:t>, 6 </a:t>
            </a:r>
            <a:r>
              <a:rPr lang="sv-SE" sz="2400" i="1" dirty="0" err="1" smtClean="0">
                <a:solidFill>
                  <a:schemeClr val="tx1"/>
                </a:solidFill>
              </a:rPr>
              <a:t>months</a:t>
            </a:r>
            <a:r>
              <a:rPr lang="sv-SE" sz="2400" i="1" dirty="0" smtClean="0">
                <a:solidFill>
                  <a:schemeClr val="tx1"/>
                </a:solidFill>
              </a:rPr>
              <a:t> </a:t>
            </a:r>
            <a:r>
              <a:rPr lang="sv-SE" sz="2400" i="1" dirty="0" err="1" smtClean="0">
                <a:solidFill>
                  <a:schemeClr val="tx1"/>
                </a:solidFill>
              </a:rPr>
              <a:t>with</a:t>
            </a:r>
            <a:r>
              <a:rPr lang="sv-SE" sz="2400" i="1" dirty="0" smtClean="0">
                <a:solidFill>
                  <a:schemeClr val="tx1"/>
                </a:solidFill>
              </a:rPr>
              <a:t> </a:t>
            </a:r>
            <a:r>
              <a:rPr lang="sv-SE" sz="2400" i="1" dirty="0" err="1" smtClean="0">
                <a:solidFill>
                  <a:schemeClr val="tx1"/>
                </a:solidFill>
              </a:rPr>
              <a:t>ArcSave</a:t>
            </a:r>
            <a:endParaRPr lang="sv-SE" sz="2400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934606"/>
              </p:ext>
            </p:extLst>
          </p:nvPr>
        </p:nvGraphicFramePr>
        <p:xfrm>
          <a:off x="1390499" y="1188000"/>
          <a:ext cx="5760639" cy="43725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65202"/>
                <a:gridCol w="2195437"/>
              </a:tblGrid>
              <a:tr h="326224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Items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Changes</a:t>
                      </a:r>
                      <a:endParaRPr lang="en-US" sz="1600" dirty="0"/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consumption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-5 %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7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Electrode consumption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-3 %</a:t>
                      </a:r>
                      <a:endParaRPr lang="en-US" sz="1600" dirty="0"/>
                    </a:p>
                  </a:txBody>
                  <a:tcPr/>
                </a:tc>
              </a:tr>
              <a:tr h="386175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Iron</a:t>
                      </a:r>
                      <a:r>
                        <a:rPr lang="sv-SE" sz="1600" dirty="0" smtClean="0"/>
                        <a:t> </a:t>
                      </a:r>
                      <a:r>
                        <a:rPr lang="sv-SE" sz="1600" dirty="0" err="1" smtClean="0"/>
                        <a:t>yield</a:t>
                      </a:r>
                      <a:r>
                        <a:rPr lang="sv-SE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+0.9 %</a:t>
                      </a:r>
                      <a:endParaRPr lang="en-US" sz="1600" dirty="0"/>
                    </a:p>
                  </a:txBody>
                  <a:tcPr/>
                </a:tc>
              </a:tr>
              <a:tr h="3565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Furnace repairing material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-20 %</a:t>
                      </a:r>
                      <a:endParaRPr lang="en-US" sz="1600" dirty="0"/>
                    </a:p>
                  </a:txBody>
                  <a:tcPr/>
                </a:tc>
              </a:tr>
              <a:tr h="3861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Tapping temperature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-13 </a:t>
                      </a:r>
                      <a:r>
                        <a:rPr lang="sv-SE" sz="1600" baseline="30000" dirty="0" err="1" smtClean="0"/>
                        <a:t>o</a:t>
                      </a:r>
                      <a:r>
                        <a:rPr lang="sv-SE" sz="1600" dirty="0" err="1" smtClean="0"/>
                        <a:t>C</a:t>
                      </a:r>
                      <a:endParaRPr lang="en-US" sz="1600" dirty="0"/>
                    </a:p>
                  </a:txBody>
                  <a:tcPr/>
                </a:tc>
              </a:tr>
              <a:tr h="386175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Carry</a:t>
                      </a:r>
                      <a:r>
                        <a:rPr lang="sv-SE" sz="1600" dirty="0" smtClean="0"/>
                        <a:t>-over</a:t>
                      </a:r>
                      <a:r>
                        <a:rPr lang="sv-SE" sz="1600" baseline="0" dirty="0" smtClean="0"/>
                        <a:t> slag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-50%</a:t>
                      </a:r>
                      <a:endParaRPr lang="en-US" sz="1600" dirty="0"/>
                    </a:p>
                  </a:txBody>
                  <a:tcPr/>
                </a:tc>
              </a:tr>
              <a:tr h="3099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Tap oxygen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-114 ppm</a:t>
                      </a:r>
                      <a:endParaRPr lang="en-US" sz="1600" dirty="0"/>
                    </a:p>
                  </a:txBody>
                  <a:tcPr/>
                </a:tc>
              </a:tr>
              <a:tr h="385718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FeSi</a:t>
                      </a:r>
                      <a:r>
                        <a:rPr lang="sv-SE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-12 %</a:t>
                      </a:r>
                      <a:endParaRPr lang="en-US" sz="1600" dirty="0"/>
                    </a:p>
                  </a:txBody>
                  <a:tcPr/>
                </a:tc>
              </a:tr>
              <a:tr h="357001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CaC</a:t>
                      </a:r>
                      <a:r>
                        <a:rPr lang="sv-SE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-15 %</a:t>
                      </a:r>
                      <a:endParaRPr lang="en-US" sz="1600" dirty="0"/>
                    </a:p>
                  </a:txBody>
                  <a:tcPr/>
                </a:tc>
              </a:tr>
              <a:tr h="385718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Lime (EAF </a:t>
                      </a:r>
                      <a:r>
                        <a:rPr lang="sv-SE" sz="1600" dirty="0" err="1" smtClean="0"/>
                        <a:t>tap</a:t>
                      </a:r>
                      <a:r>
                        <a:rPr lang="sv-SE" sz="1600" dirty="0" smtClean="0"/>
                        <a:t> and LF additions)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-5 %</a:t>
                      </a:r>
                      <a:endParaRPr lang="en-US" sz="1600" dirty="0"/>
                    </a:p>
                  </a:txBody>
                  <a:tcPr/>
                </a:tc>
              </a:tr>
              <a:tr h="385718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Productivity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+6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1232"/>
            <a:ext cx="3115056" cy="7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88640"/>
            <a:ext cx="1416724" cy="1207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6713"/>
          </a:xfrm>
        </p:spPr>
        <p:txBody>
          <a:bodyPr/>
          <a:lstStyle/>
          <a:p>
            <a:r>
              <a:rPr lang="en-US" dirty="0" err="1" smtClean="0">
                <a:solidFill>
                  <a:srgbClr val="9A2801"/>
                </a:solidFill>
                <a:cs typeface="Arial" charset="0"/>
              </a:rPr>
              <a:t>ArcSave</a:t>
            </a:r>
            <a:r>
              <a:rPr lang="en-US" dirty="0" smtClean="0">
                <a:solidFill>
                  <a:srgbClr val="9A2801"/>
                </a:solidFill>
                <a:cs typeface="Arial" charset="0"/>
              </a:rPr>
              <a:t> – OSAB test results </a:t>
            </a:r>
            <a:r>
              <a:rPr lang="en-US" sz="1600" dirty="0" smtClean="0">
                <a:solidFill>
                  <a:srgbClr val="9A2801"/>
                </a:solidFill>
                <a:cs typeface="Arial" charset="0"/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preliminary</a:t>
            </a:r>
            <a:r>
              <a:rPr lang="en-US" sz="1600" dirty="0" smtClean="0">
                <a:solidFill>
                  <a:srgbClr val="9A2801"/>
                </a:solidFill>
                <a:cs typeface="Arial" charset="0"/>
              </a:rPr>
              <a:t>)</a:t>
            </a:r>
            <a:endParaRPr lang="sv-SE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335472" y="5085184"/>
            <a:ext cx="5581427" cy="81557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sv-SE" sz="1400" i="1" dirty="0" smtClean="0">
                <a:solidFill>
                  <a:schemeClr val="tx1"/>
                </a:solidFill>
              </a:rPr>
              <a:t>EAF: 90 ton, 100% </a:t>
            </a:r>
            <a:r>
              <a:rPr lang="sv-SE" sz="1400" i="1" dirty="0" err="1" smtClean="0">
                <a:solidFill>
                  <a:schemeClr val="tx1"/>
                </a:solidFill>
              </a:rPr>
              <a:t>scrap</a:t>
            </a:r>
            <a:r>
              <a:rPr lang="sv-SE" sz="1400" i="1" dirty="0" smtClean="0">
                <a:solidFill>
                  <a:schemeClr val="tx1"/>
                </a:solidFill>
              </a:rPr>
              <a:t>, Stainless </a:t>
            </a:r>
            <a:r>
              <a:rPr lang="sv-SE" sz="1400" i="1" dirty="0" err="1" smtClean="0">
                <a:solidFill>
                  <a:schemeClr val="tx1"/>
                </a:solidFill>
              </a:rPr>
              <a:t>steel</a:t>
            </a:r>
            <a:r>
              <a:rPr lang="sv-SE" sz="1400" i="1" dirty="0" smtClean="0">
                <a:solidFill>
                  <a:schemeClr val="tx1"/>
                </a:solidFill>
              </a:rPr>
              <a:t> (3 </a:t>
            </a:r>
            <a:r>
              <a:rPr lang="sv-SE" sz="1400" i="1" dirty="0" err="1" smtClean="0">
                <a:solidFill>
                  <a:schemeClr val="tx1"/>
                </a:solidFill>
              </a:rPr>
              <a:t>months</a:t>
            </a:r>
            <a:r>
              <a:rPr lang="sv-SE" sz="1400" i="1" dirty="0" smtClean="0">
                <a:solidFill>
                  <a:schemeClr val="tx1"/>
                </a:solidFill>
              </a:rPr>
              <a:t> </a:t>
            </a:r>
            <a:r>
              <a:rPr lang="sv-SE" sz="1400" i="1" dirty="0" err="1" smtClean="0">
                <a:solidFill>
                  <a:schemeClr val="tx1"/>
                </a:solidFill>
              </a:rPr>
              <a:t>without</a:t>
            </a:r>
            <a:r>
              <a:rPr lang="sv-SE" sz="1400" i="1" dirty="0" smtClean="0">
                <a:solidFill>
                  <a:schemeClr val="tx1"/>
                </a:solidFill>
              </a:rPr>
              <a:t> </a:t>
            </a:r>
            <a:r>
              <a:rPr lang="sv-SE" sz="1400" i="1" dirty="0" err="1" smtClean="0">
                <a:solidFill>
                  <a:schemeClr val="tx1"/>
                </a:solidFill>
              </a:rPr>
              <a:t>ArcSave</a:t>
            </a:r>
            <a:r>
              <a:rPr lang="sv-SE" sz="1400" i="1" dirty="0" smtClean="0">
                <a:solidFill>
                  <a:schemeClr val="tx1"/>
                </a:solidFill>
              </a:rPr>
              <a:t>, 3 </a:t>
            </a:r>
            <a:r>
              <a:rPr lang="sv-SE" sz="1400" i="1" dirty="0" err="1" smtClean="0">
                <a:solidFill>
                  <a:schemeClr val="tx1"/>
                </a:solidFill>
              </a:rPr>
              <a:t>months</a:t>
            </a:r>
            <a:r>
              <a:rPr lang="sv-SE" sz="1400" i="1" dirty="0" smtClean="0">
                <a:solidFill>
                  <a:schemeClr val="tx1"/>
                </a:solidFill>
              </a:rPr>
              <a:t> </a:t>
            </a:r>
            <a:r>
              <a:rPr lang="sv-SE" sz="1400" i="1" dirty="0" err="1" smtClean="0">
                <a:solidFill>
                  <a:schemeClr val="tx1"/>
                </a:solidFill>
              </a:rPr>
              <a:t>with</a:t>
            </a:r>
            <a:r>
              <a:rPr lang="sv-SE" sz="1400" i="1" dirty="0" smtClean="0">
                <a:solidFill>
                  <a:schemeClr val="tx1"/>
                </a:solidFill>
              </a:rPr>
              <a:t> </a:t>
            </a:r>
            <a:r>
              <a:rPr lang="sv-SE" sz="1400" i="1" dirty="0" err="1" smtClean="0">
                <a:solidFill>
                  <a:schemeClr val="tx1"/>
                </a:solidFill>
              </a:rPr>
              <a:t>ArcSave</a:t>
            </a:r>
            <a:r>
              <a:rPr lang="sv-SE" sz="1400" i="1" dirty="0" smtClean="0">
                <a:solidFill>
                  <a:schemeClr val="tx1"/>
                </a:solidFill>
              </a:rPr>
              <a:t>)</a:t>
            </a:r>
            <a:endParaRPr lang="sv-SE" sz="1400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17493"/>
              </p:ext>
            </p:extLst>
          </p:nvPr>
        </p:nvGraphicFramePr>
        <p:xfrm>
          <a:off x="1187625" y="1268760"/>
          <a:ext cx="5760639" cy="35502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65202"/>
                <a:gridCol w="2195437"/>
              </a:tblGrid>
              <a:tr h="326224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Items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Changes</a:t>
                      </a:r>
                      <a:endParaRPr lang="en-US" sz="1600" dirty="0"/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 consumption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-3~5 %</a:t>
                      </a:r>
                      <a:endParaRPr lang="en-US" sz="1600" dirty="0"/>
                    </a:p>
                  </a:txBody>
                  <a:tcPr/>
                </a:tc>
              </a:tr>
              <a:tr h="3375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Electrode consumption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-6 </a:t>
                      </a:r>
                      <a:r>
                        <a:rPr lang="sv-SE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</a:tr>
              <a:tr h="3303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 on time 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-4 %</a:t>
                      </a:r>
                      <a:endParaRPr lang="en-US" sz="1600" dirty="0"/>
                    </a:p>
                  </a:txBody>
                  <a:tcPr/>
                </a:tc>
              </a:tr>
              <a:tr h="386175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Tap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sv-SE" sz="1600" baseline="0" dirty="0" err="1" smtClean="0"/>
                        <a:t>temperature</a:t>
                      </a:r>
                      <a:r>
                        <a:rPr lang="sv-SE" sz="1600" baseline="0" dirty="0" smtClean="0"/>
                        <a:t> hit </a:t>
                      </a:r>
                      <a:r>
                        <a:rPr lang="sv-SE" sz="1600" baseline="0" dirty="0" err="1" smtClean="0"/>
                        <a:t>ratio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100 %</a:t>
                      </a:r>
                      <a:endParaRPr lang="en-US" sz="1600" dirty="0"/>
                    </a:p>
                  </a:txBody>
                  <a:tcPr/>
                </a:tc>
              </a:tr>
              <a:tr h="3565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Tap weight hit ratio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91 </a:t>
                      </a:r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</a:tr>
              <a:tr h="3861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Tapping temperature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</a:t>
                      </a:r>
                      <a:r>
                        <a:rPr lang="sv-SE" sz="1600" dirty="0" smtClean="0"/>
                        <a:t>15 </a:t>
                      </a:r>
                      <a:r>
                        <a:rPr lang="sv-SE" sz="1600" baseline="30000" dirty="0" err="1" smtClean="0"/>
                        <a:t>o</a:t>
                      </a:r>
                      <a:r>
                        <a:rPr lang="sv-SE" sz="1600" dirty="0" err="1" smtClean="0"/>
                        <a:t>C</a:t>
                      </a:r>
                      <a:endParaRPr lang="en-US" sz="1600" dirty="0"/>
                    </a:p>
                  </a:txBody>
                  <a:tcPr/>
                </a:tc>
              </a:tr>
              <a:tr h="3099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Primary</a:t>
                      </a:r>
                      <a:r>
                        <a:rPr lang="en-US" sz="1600" baseline="0" dirty="0" smtClean="0"/>
                        <a:t> 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-26%</a:t>
                      </a:r>
                      <a:endParaRPr lang="en-US" sz="1600" dirty="0"/>
                    </a:p>
                  </a:txBody>
                  <a:tcPr/>
                </a:tc>
              </a:tr>
              <a:tr h="385718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Lime and </a:t>
                      </a:r>
                      <a:r>
                        <a:rPr lang="sv-SE" sz="1600" dirty="0" err="1" smtClean="0"/>
                        <a:t>dolomite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-9%</a:t>
                      </a:r>
                      <a:endParaRPr lang="en-US" sz="1600" dirty="0"/>
                    </a:p>
                  </a:txBody>
                  <a:tcPr/>
                </a:tc>
              </a:tr>
              <a:tr h="357001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N</a:t>
                      </a:r>
                      <a:r>
                        <a:rPr lang="sv-SE" sz="1600" baseline="-25000" dirty="0" smtClean="0"/>
                        <a:t>2</a:t>
                      </a:r>
                      <a:r>
                        <a:rPr lang="sv-SE" sz="1600" dirty="0" smtClean="0"/>
                        <a:t> 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-100%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2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0" y="694799"/>
            <a:ext cx="9144000" cy="467099"/>
          </a:xfrm>
          <a:prstGeom prst="rect">
            <a:avLst/>
          </a:prstGeom>
        </p:spPr>
        <p:txBody>
          <a:bodyPr vert="horz" lIns="187200" tIns="0" rIns="216000" bIns="0" rtlCol="0" anchor="t" anchorCtr="0">
            <a:normAutofit/>
          </a:bodyPr>
          <a:lstStyle/>
          <a:p>
            <a:pPr eaLnBrk="0" hangingPunct="0"/>
            <a:endParaRPr lang="en-US" sz="2800" dirty="0" smtClean="0">
              <a:solidFill>
                <a:srgbClr val="BF45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BF45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 smtClean="0">
              <a:ln>
                <a:noFill/>
              </a:ln>
              <a:solidFill>
                <a:srgbClr val="BF45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1547664" y="1277881"/>
            <a:ext cx="6768034" cy="42121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400" dirty="0" smtClean="0">
                <a:latin typeface="Arial" charset="0"/>
              </a:rPr>
              <a:t>Productivity 		             +4~6%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400" dirty="0" smtClean="0">
                <a:latin typeface="Arial" charset="0"/>
              </a:rPr>
              <a:t>Total energy			 -3~5%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sv-SE" sz="2400" dirty="0" err="1" smtClean="0">
                <a:latin typeface="Arial" charset="0"/>
              </a:rPr>
              <a:t>Electrode</a:t>
            </a:r>
            <a:r>
              <a:rPr lang="sv-SE" sz="2400" dirty="0" smtClean="0">
                <a:latin typeface="Arial" charset="0"/>
              </a:rPr>
              <a:t>                               </a:t>
            </a:r>
            <a:r>
              <a:rPr lang="en-US" sz="2400" dirty="0" smtClean="0">
                <a:latin typeface="Arial" charset="0"/>
              </a:rPr>
              <a:t>-3~5%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400" dirty="0" smtClean="0">
                <a:latin typeface="Arial" charset="0"/>
              </a:rPr>
              <a:t>Yield	                                    + </a:t>
            </a:r>
            <a:r>
              <a:rPr lang="en-US" sz="2400" dirty="0" smtClean="0">
                <a:latin typeface="Arial" charset="0"/>
              </a:rPr>
              <a:t>0.7% </a:t>
            </a:r>
            <a:r>
              <a:rPr lang="en-US" sz="2400" dirty="0" smtClean="0">
                <a:latin typeface="Arial" charset="0"/>
              </a:rPr>
              <a:t>to 1%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400" dirty="0" smtClean="0">
                <a:latin typeface="Arial" charset="0"/>
              </a:rPr>
              <a:t>Less alloy and oxygen consumption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400" dirty="0" smtClean="0">
                <a:latin typeface="Arial" charset="0"/>
              </a:rPr>
              <a:t>Improved safety and process flexibility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sv-SE" sz="2400" dirty="0" smtClean="0">
                <a:latin typeface="Arial" charset="0"/>
              </a:rPr>
              <a:t>Total </a:t>
            </a:r>
            <a:r>
              <a:rPr lang="sv-SE" sz="2400" dirty="0" err="1" smtClean="0">
                <a:latin typeface="Arial" charset="0"/>
              </a:rPr>
              <a:t>saving</a:t>
            </a:r>
            <a:r>
              <a:rPr lang="sv-SE" sz="2400" dirty="0" smtClean="0">
                <a:latin typeface="Arial" charset="0"/>
              </a:rPr>
              <a:t>                           </a:t>
            </a:r>
            <a:r>
              <a:rPr lang="sv-SE" sz="2400" b="1" dirty="0" smtClean="0">
                <a:solidFill>
                  <a:srgbClr val="FF0000"/>
                </a:solidFill>
                <a:latin typeface="Arial" charset="0"/>
              </a:rPr>
              <a:t>4~6</a:t>
            </a:r>
            <a:r>
              <a:rPr lang="sv-SE" sz="2400" dirty="0" smtClean="0">
                <a:latin typeface="Arial" charset="0"/>
              </a:rPr>
              <a:t> </a:t>
            </a:r>
            <a:r>
              <a:rPr lang="sv-SE" sz="2400" b="1" dirty="0" smtClean="0">
                <a:latin typeface="Arial" charset="0"/>
              </a:rPr>
              <a:t>$/</a:t>
            </a:r>
            <a:r>
              <a:rPr lang="sv-SE" sz="2400" dirty="0" smtClean="0">
                <a:latin typeface="Arial" charset="0"/>
              </a:rPr>
              <a:t>ton</a:t>
            </a:r>
            <a:r>
              <a:rPr lang="sv-SE" sz="2400" b="1" dirty="0" smtClean="0">
                <a:latin typeface="Arial" charset="0"/>
              </a:rPr>
              <a:t> </a:t>
            </a:r>
            <a:r>
              <a:rPr lang="sv-SE" sz="2400" dirty="0" err="1" smtClean="0">
                <a:latin typeface="Arial" charset="0"/>
              </a:rPr>
              <a:t>steel</a:t>
            </a:r>
            <a:endParaRPr lang="en-US" sz="2800" dirty="0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57199" y="338397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83247" y="386277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/>
          <a:lstStyle/>
          <a:p>
            <a:r>
              <a:rPr lang="sv-SE" dirty="0" err="1" smtClean="0">
                <a:solidFill>
                  <a:srgbClr val="BF4500"/>
                </a:solidFill>
              </a:rPr>
              <a:t>ArcSave</a:t>
            </a:r>
            <a:r>
              <a:rPr lang="sv-SE" dirty="0" smtClean="0">
                <a:solidFill>
                  <a:srgbClr val="BF4500"/>
                </a:solidFill>
              </a:rPr>
              <a:t> </a:t>
            </a:r>
            <a:r>
              <a:rPr lang="sv-SE" dirty="0" smtClean="0">
                <a:solidFill>
                  <a:srgbClr val="BF4500"/>
                </a:solidFill>
              </a:rPr>
              <a:t>Benefits</a:t>
            </a:r>
            <a:r>
              <a:rPr lang="sv-SE" dirty="0" smtClean="0">
                <a:solidFill>
                  <a:srgbClr val="BF4500"/>
                </a:solidFill>
              </a:rPr>
              <a:t/>
            </a:r>
            <a:br>
              <a:rPr lang="sv-SE" dirty="0" smtClean="0">
                <a:solidFill>
                  <a:srgbClr val="BF4500"/>
                </a:solidFill>
              </a:rPr>
            </a:b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6117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0" y="694799"/>
            <a:ext cx="9144000" cy="467099"/>
          </a:xfrm>
          <a:prstGeom prst="rect">
            <a:avLst/>
          </a:prstGeom>
        </p:spPr>
        <p:txBody>
          <a:bodyPr vert="horz" lIns="187200" tIns="0" rIns="216000" bIns="0" rtlCol="0" anchor="t" anchorCtr="0">
            <a:normAutofit/>
          </a:bodyPr>
          <a:lstStyle/>
          <a:p>
            <a:pPr eaLnBrk="0" hangingPunct="0"/>
            <a:endParaRPr lang="en-US" sz="2800" dirty="0" smtClean="0">
              <a:solidFill>
                <a:srgbClr val="BF45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BF45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 smtClean="0">
              <a:ln>
                <a:noFill/>
              </a:ln>
              <a:solidFill>
                <a:srgbClr val="BF45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57199" y="338397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64705"/>
          </a:xfrm>
        </p:spPr>
        <p:txBody>
          <a:bodyPr/>
          <a:lstStyle/>
          <a:p>
            <a:r>
              <a:rPr lang="sv-SE" dirty="0" err="1" smtClean="0">
                <a:solidFill>
                  <a:srgbClr val="BF4500"/>
                </a:solidFill>
              </a:rPr>
              <a:t>ArcSave</a:t>
            </a:r>
            <a:r>
              <a:rPr lang="sv-SE" dirty="0" smtClean="0">
                <a:solidFill>
                  <a:srgbClr val="BF4500"/>
                </a:solidFill>
              </a:rPr>
              <a:t> in </a:t>
            </a:r>
            <a:r>
              <a:rPr lang="sv-SE" dirty="0" err="1" smtClean="0">
                <a:solidFill>
                  <a:srgbClr val="BF4500"/>
                </a:solidFill>
              </a:rPr>
              <a:t>summary</a:t>
            </a:r>
            <a:r>
              <a:rPr lang="sv-SE" dirty="0" smtClean="0">
                <a:solidFill>
                  <a:srgbClr val="BF4500"/>
                </a:solidFill>
              </a:rPr>
              <a:t> </a:t>
            </a:r>
            <a:r>
              <a:rPr lang="sv-SE" dirty="0" smtClean="0">
                <a:solidFill>
                  <a:srgbClr val="BF4500"/>
                </a:solidFill>
              </a:rPr>
              <a:t> </a:t>
            </a:r>
            <a:endParaRPr lang="sv-SE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369263" y="1325513"/>
            <a:ext cx="6093009" cy="3178308"/>
            <a:chOff x="783247" y="1230681"/>
            <a:chExt cx="8005840" cy="3936468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783247" y="3862778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 bwMode="auto">
            <a:xfrm>
              <a:off x="3123779" y="2032726"/>
              <a:ext cx="3604589" cy="2764426"/>
            </a:xfrm>
            <a:prstGeom prst="triangle">
              <a:avLst/>
            </a:prstGeom>
            <a:solidFill>
              <a:srgbClr val="F753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None/>
                <a:tabLst/>
              </a:pPr>
              <a:endParaRPr kumimoji="1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784567" y="4365104"/>
              <a:ext cx="2004520" cy="802045"/>
            </a:xfrm>
            <a:prstGeom prst="rect">
              <a:avLst/>
            </a:prstGeom>
            <a:solidFill>
              <a:srgbClr val="F75309"/>
            </a:solidFill>
            <a:ln>
              <a:noFill/>
            </a:ln>
            <a:effectLst/>
            <a:extLst/>
          </p:spPr>
          <p:txBody>
            <a:bodyPr lIns="54000" tIns="46800" rIns="54000" bIns="4680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kumimoji="0" lang="en-US" sz="1600" b="1" dirty="0">
                  <a:solidFill>
                    <a:srgbClr val="FFFFFF"/>
                  </a:solidFill>
                  <a:cs typeface="+mn-cs"/>
                </a:rPr>
                <a:t>Increased </a:t>
              </a:r>
              <a:r>
                <a:rPr kumimoji="0" lang="en-US" sz="1600" b="1" dirty="0" smtClean="0">
                  <a:solidFill>
                    <a:srgbClr val="FFFFFF"/>
                  </a:solidFill>
                  <a:cs typeface="+mn-cs"/>
                </a:rPr>
                <a:t>Productivity</a:t>
              </a:r>
              <a:endParaRPr kumimoji="0" lang="en-GB" sz="1600" b="1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923813" y="1230681"/>
              <a:ext cx="2004520" cy="80204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/>
          </p:spPr>
          <p:txBody>
            <a:bodyPr lIns="54000" tIns="46800" rIns="54000" bIns="4680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kumimoji="0" lang="en-US" sz="1600" b="1" dirty="0" smtClean="0">
                  <a:solidFill>
                    <a:srgbClr val="FFFFFF"/>
                  </a:solidFill>
                  <a:cs typeface="+mn-cs"/>
                </a:rPr>
                <a:t>Improved </a:t>
              </a:r>
            </a:p>
            <a:p>
              <a:pPr>
                <a:defRPr/>
              </a:pPr>
              <a:r>
                <a:rPr kumimoji="0" lang="en-US" sz="1600" b="1" dirty="0" smtClean="0">
                  <a:solidFill>
                    <a:srgbClr val="FFFFFF"/>
                  </a:solidFill>
                  <a:cs typeface="+mn-cs"/>
                </a:rPr>
                <a:t>Yield</a:t>
              </a:r>
              <a:endParaRPr kumimoji="0" lang="en-GB" sz="1600" b="1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097605" y="4365104"/>
              <a:ext cx="2004520" cy="802045"/>
            </a:xfrm>
            <a:prstGeom prst="rect">
              <a:avLst/>
            </a:prstGeom>
            <a:solidFill>
              <a:srgbClr val="F75309"/>
            </a:solidFill>
            <a:ln>
              <a:noFill/>
            </a:ln>
            <a:effectLst/>
            <a:extLst/>
          </p:spPr>
          <p:txBody>
            <a:bodyPr lIns="54000" tIns="46800" rIns="54000" bIns="46800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kumimoji="0" lang="en-US" sz="1600" b="1" dirty="0" smtClean="0">
                  <a:solidFill>
                    <a:srgbClr val="FFFFFF"/>
                  </a:solidFill>
                  <a:cs typeface="+mn-cs"/>
                </a:rPr>
                <a:t>Cost </a:t>
              </a:r>
            </a:p>
            <a:p>
              <a:pPr>
                <a:defRPr/>
              </a:pPr>
              <a:r>
                <a:rPr kumimoji="0" lang="en-US" sz="1600" b="1" dirty="0" smtClean="0">
                  <a:solidFill>
                    <a:srgbClr val="FFFFFF"/>
                  </a:solidFill>
                  <a:cs typeface="+mn-cs"/>
                </a:rPr>
                <a:t>Reduction</a:t>
              </a:r>
              <a:endParaRPr kumimoji="0" lang="en-GB" sz="1600" b="1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" name="Curved Left Arrow 19"/>
            <p:cNvSpPr/>
            <p:nvPr/>
          </p:nvSpPr>
          <p:spPr bwMode="auto">
            <a:xfrm>
              <a:off x="5018633" y="2956402"/>
              <a:ext cx="692028" cy="1615078"/>
            </a:xfrm>
            <a:prstGeom prst="curvedLef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None/>
                <a:tabLst/>
              </a:pPr>
              <a:endParaRPr kumimoji="1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Curved Left Arrow 20"/>
            <p:cNvSpPr/>
            <p:nvPr/>
          </p:nvSpPr>
          <p:spPr bwMode="auto">
            <a:xfrm rot="10800000">
              <a:off x="4093797" y="2894349"/>
              <a:ext cx="692028" cy="1615079"/>
            </a:xfrm>
            <a:prstGeom prst="curvedLef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002897"/>
                </a:buClr>
                <a:buSzPct val="70000"/>
                <a:buFont typeface="Wingdings" pitchFamily="2" charset="2"/>
                <a:buNone/>
                <a:tabLst/>
              </a:pPr>
              <a:endParaRPr kumimoji="1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3"/>
            <p:cNvSpPr txBox="1"/>
            <p:nvPr/>
          </p:nvSpPr>
          <p:spPr>
            <a:xfrm>
              <a:off x="4188412" y="3377873"/>
              <a:ext cx="1319694" cy="64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sv-SE" b="1" dirty="0" err="1" smtClean="0"/>
                <a:t>Safety</a:t>
              </a:r>
              <a:r>
                <a:rPr lang="sv-SE" b="1" dirty="0" smtClean="0"/>
                <a:t> &amp;</a:t>
              </a:r>
            </a:p>
            <a:p>
              <a:r>
                <a:rPr lang="sv-SE" b="1" dirty="0" err="1" smtClean="0"/>
                <a:t>Flexibility</a:t>
              </a:r>
              <a:endParaRPr lang="en-US" b="1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885864" y="5201879"/>
            <a:ext cx="777777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55600">
              <a:lnSpc>
                <a:spcPct val="130000"/>
              </a:lnSpc>
              <a:spcBef>
                <a:spcPts val="600"/>
              </a:spcBef>
              <a:buClrTx/>
              <a:buSzPct val="100000"/>
              <a:tabLst>
                <a:tab pos="2776538" algn="r"/>
              </a:tabLst>
            </a:pP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‘‘</a:t>
            </a:r>
            <a:r>
              <a:rPr lang="en-US" sz="1600" b="1" i="1" dirty="0" err="1" smtClean="0">
                <a:latin typeface="Arial" pitchFamily="34" charset="0"/>
                <a:cs typeface="Arial" pitchFamily="34" charset="0"/>
              </a:rPr>
              <a:t>ArcSave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technology that is totally invisible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but help the melting process make liquid steel safer, quicker and with lower cost !!’’</a:t>
            </a:r>
          </a:p>
          <a:p>
            <a:pPr indent="-355600">
              <a:lnSpc>
                <a:spcPct val="80000"/>
              </a:lnSpc>
              <a:buClrTx/>
              <a:buSzPct val="100000"/>
              <a:tabLst>
                <a:tab pos="2776538" algn="r"/>
              </a:tabLst>
            </a:pPr>
            <a:r>
              <a:rPr lang="en-US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</a:p>
          <a:p>
            <a:pPr indent="-355600">
              <a:lnSpc>
                <a:spcPct val="80000"/>
              </a:lnSpc>
              <a:buClrTx/>
              <a:buSzPct val="100000"/>
              <a:tabLst>
                <a:tab pos="2776538" algn="r"/>
              </a:tabLst>
            </a:pPr>
            <a:r>
              <a:rPr lang="en-US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                                                     – Paul Schuler (SDI melt-shop manager)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ContentSlideFooter"/>
          <p:cNvSpPr txBox="1">
            <a:spLocks noChangeArrowheads="1"/>
          </p:cNvSpPr>
          <p:nvPr/>
        </p:nvSpPr>
        <p:spPr>
          <a:xfrm>
            <a:off x="215900" y="6200776"/>
            <a:ext cx="1260474" cy="65722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ABB Group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95755-3C9E-445D-AC5C-ECC76C64982F}" type="datetime4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February 26, 2015</a:t>
            </a:fld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Slide </a:t>
            </a:r>
            <a:fld id="{417FEFA7-8CA1-4449-8C5E-3D5BDD106FF7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4b09ffb-cec3-4bd1-bf19-ba7fc2ed7b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79d97dc-a850-472f-9400-9feee2b4c3c7"/>
</p:tagLst>
</file>

<file path=ppt/theme/theme1.xml><?xml version="1.0" encoding="utf-8"?>
<a:theme xmlns:a="http://schemas.openxmlformats.org/drawingml/2006/main" name="ABB Powerpoint 2007 Template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BB Design 2 Green">
  <a:themeElements>
    <a:clrScheme name="ABB Green 2">
      <a:dk1>
        <a:srgbClr val="000000"/>
      </a:dk1>
      <a:lt1>
        <a:srgbClr val="FFFFFF"/>
      </a:lt1>
      <a:dk2>
        <a:srgbClr val="084C07"/>
      </a:dk2>
      <a:lt2>
        <a:srgbClr val="666666"/>
      </a:lt2>
      <a:accent1>
        <a:srgbClr val="028208"/>
      </a:accent1>
      <a:accent2>
        <a:srgbClr val="3AB200"/>
      </a:accent2>
      <a:accent3>
        <a:srgbClr val="98DB38"/>
      </a:accent3>
      <a:accent4>
        <a:srgbClr val="999999"/>
      </a:accent4>
      <a:accent5>
        <a:srgbClr val="666666"/>
      </a:accent5>
      <a:accent6>
        <a:srgbClr val="666666"/>
      </a:accent6>
      <a:hlink>
        <a:srgbClr val="98DB3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ABB Powerpoint 2007 Template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BB Design 3 Violet">
  <a:themeElements>
    <a:clrScheme name="ABB Violet 2">
      <a:dk1>
        <a:srgbClr val="000000"/>
      </a:dk1>
      <a:lt1>
        <a:srgbClr val="FFFFFF"/>
      </a:lt1>
      <a:dk2>
        <a:srgbClr val="601F69"/>
      </a:dk2>
      <a:lt2>
        <a:srgbClr val="666666"/>
      </a:lt2>
      <a:accent1>
        <a:srgbClr val="904AB0"/>
      </a:accent1>
      <a:accent2>
        <a:srgbClr val="9868EF"/>
      </a:accent2>
      <a:accent3>
        <a:srgbClr val="B4A0E8"/>
      </a:accent3>
      <a:accent4>
        <a:srgbClr val="999999"/>
      </a:accent4>
      <a:accent5>
        <a:srgbClr val="666666"/>
      </a:accent5>
      <a:accent6>
        <a:srgbClr val="666666"/>
      </a:accent6>
      <a:hlink>
        <a:srgbClr val="B4A0E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ABB Design 4 Orange">
  <a:themeElements>
    <a:clrScheme name="ABB Orange 2">
      <a:dk1>
        <a:srgbClr val="000000"/>
      </a:dk1>
      <a:lt1>
        <a:srgbClr val="FFFFFF"/>
      </a:lt1>
      <a:dk2>
        <a:srgbClr val="9A2801"/>
      </a:dk2>
      <a:lt2>
        <a:srgbClr val="666666"/>
      </a:lt2>
      <a:accent1>
        <a:srgbClr val="BF4500"/>
      </a:accent1>
      <a:accent2>
        <a:srgbClr val="FF6C00"/>
      </a:accent2>
      <a:accent3>
        <a:srgbClr val="FDAC25"/>
      </a:accent3>
      <a:accent4>
        <a:srgbClr val="999999"/>
      </a:accent4>
      <a:accent5>
        <a:srgbClr val="666666"/>
      </a:accent5>
      <a:accent6>
        <a:srgbClr val="666666"/>
      </a:accent6>
      <a:hlink>
        <a:srgbClr val="FDAC25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ABB Powerpoint 2007 Template</Template>
  <TotalTime>42675</TotalTime>
  <Words>451</Words>
  <Application>Microsoft Office PowerPoint</Application>
  <PresentationFormat>On-screen Show (4:3)</PresentationFormat>
  <Paragraphs>133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ABB Powerpoint 2007 Template</vt:lpstr>
      <vt:lpstr>ABB Design 2 Green</vt:lpstr>
      <vt:lpstr>1_ABB Powerpoint 2007 Template</vt:lpstr>
      <vt:lpstr>ABB Design 3 Violet</vt:lpstr>
      <vt:lpstr>ABB Design 4 Orange</vt:lpstr>
      <vt:lpstr>ArcSave®  Electromagnetic Stirring for EBT arc furnace</vt:lpstr>
      <vt:lpstr>ArcSave® in EAF</vt:lpstr>
      <vt:lpstr>  ArcSave Technology – Stirring Patterns</vt:lpstr>
      <vt:lpstr>PowerPoint Presentation</vt:lpstr>
      <vt:lpstr>ArcSave test results (SDI)</vt:lpstr>
      <vt:lpstr>ArcSave – OSAB test results (preliminary)</vt:lpstr>
      <vt:lpstr>ArcSave Benefits </vt:lpstr>
      <vt:lpstr>ArcSave in summary  </vt:lpstr>
      <vt:lpstr>PowerPoint Presentation</vt:lpstr>
    </vt:vector>
  </TitlesOfParts>
  <Company>Corporate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Updated by Lidong Teng</dc:creator>
  <cp:lastModifiedBy>Lidong Teng</cp:lastModifiedBy>
  <cp:revision>1579</cp:revision>
  <cp:lastPrinted>2015-02-25T13:48:57Z</cp:lastPrinted>
  <dcterms:created xsi:type="dcterms:W3CDTF">2011-09-07T11:15:26Z</dcterms:created>
  <dcterms:modified xsi:type="dcterms:W3CDTF">2015-02-26T14:04:44Z</dcterms:modified>
</cp:coreProperties>
</file>